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ph type="sldImg"/>
          </p:nvPr>
        </p:nvSpPr>
        <p:spPr>
          <a:xfrm>
            <a:off x="1143000" y="685800"/>
            <a:ext cx="4572000" cy="3429000"/>
          </a:xfrm>
          <a:prstGeom prst="rect">
            <a:avLst/>
          </a:prstGeom>
        </p:spPr>
        <p:txBody>
          <a:bodyPr/>
          <a:lstStyle/>
          <a:p>
            <a:pPr/>
          </a:p>
        </p:txBody>
      </p:sp>
      <p:sp>
        <p:nvSpPr>
          <p:cNvPr id="200" name="Shape 20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a:r>
              <a:t>There are four way a government can lend money: credit creation by itself ( Kennedy did in the 60th), from commercial banks through loan contracts, from CB, borrowing from public (bonds). The last is the worst as it tends to crowd out private sector demand, more over it creates debt and conpound interest liabilities and their is no additional new purchasing power.</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el &amp; Untertitel">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Titeltext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Textebene 1</a:t>
            </a:r>
          </a:p>
          <a:p>
            <a:pPr lvl="1"/>
            <a:r>
              <a:t>Textebene 2</a:t>
            </a:r>
          </a:p>
          <a:p>
            <a:pPr lvl="2"/>
            <a:r>
              <a:t>Textebene 3</a:t>
            </a:r>
          </a:p>
          <a:p>
            <a:pPr lvl="3"/>
            <a:r>
              <a:t>Textebene 4</a:t>
            </a:r>
          </a:p>
          <a:p>
            <a:pPr lvl="4"/>
            <a:r>
              <a:t>Textebene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Zitat">
    <p:spTree>
      <p:nvGrpSpPr>
        <p:cNvPr id="1" name=""/>
        <p:cNvGrpSpPr/>
        <p:nvPr/>
      </p:nvGrpSpPr>
      <p:grpSpPr>
        <a:xfrm>
          <a:off x="0" y="0"/>
          <a:ext cx="0" cy="0"/>
          <a:chOff x="0" y="0"/>
          <a:chExt cx="0" cy="0"/>
        </a:xfrm>
      </p:grpSpPr>
      <p:sp>
        <p:nvSpPr>
          <p:cNvPr id="93" name="Shape 93"/>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vl1pPr>
          </a:lstStyle>
          <a:p>
            <a:pPr/>
            <a:r>
              <a:t>–Christian Bauer</a:t>
            </a:r>
          </a:p>
        </p:txBody>
      </p:sp>
      <p:sp>
        <p:nvSpPr>
          <p:cNvPr id="94" name="Shape 94"/>
          <p:cNvSpPr/>
          <p:nvPr>
            <p:ph type="body" sz="quarter" idx="13"/>
          </p:nvPr>
        </p:nvSpPr>
        <p:spPr>
          <a:xfrm>
            <a:off x="1270000" y="4267200"/>
            <a:ext cx="10464800" cy="685800"/>
          </a:xfrm>
          <a:prstGeom prst="rect">
            <a:avLst/>
          </a:prstGeom>
        </p:spPr>
        <p:txBody>
          <a:bodyPr/>
          <a:lstStyle/>
          <a:p>
            <a:pPr marL="0" indent="0" algn="ctr">
              <a:spcBef>
                <a:spcPts val="0"/>
              </a:spcBef>
              <a:buSzTx/>
              <a:buNone/>
              <a:defRPr sz="3800"/>
            </a:pP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Leer">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el &amp; Untertitel">
    <p:spTree>
      <p:nvGrpSpPr>
        <p:cNvPr id="1" name=""/>
        <p:cNvGrpSpPr/>
        <p:nvPr/>
      </p:nvGrpSpPr>
      <p:grpSpPr>
        <a:xfrm>
          <a:off x="0" y="0"/>
          <a:ext cx="0" cy="0"/>
          <a:chOff x="0" y="0"/>
          <a:chExt cx="0" cy="0"/>
        </a:xfrm>
      </p:grpSpPr>
      <p:sp>
        <p:nvSpPr>
          <p:cNvPr id="117" name="Shape 117"/>
          <p:cNvSpPr/>
          <p:nvPr>
            <p:ph type="title"/>
          </p:nvPr>
        </p:nvSpPr>
        <p:spPr>
          <a:xfrm>
            <a:off x="1270000" y="0"/>
            <a:ext cx="10464800" cy="4940300"/>
          </a:xfrm>
          <a:prstGeom prst="rect">
            <a:avLst/>
          </a:prstGeom>
        </p:spPr>
        <p:txBody>
          <a:bodyPr lIns="0" tIns="0" rIns="0" bIns="0" anchor="b"/>
          <a:lstStyle/>
          <a:p>
            <a:pPr/>
            <a:r>
              <a:t>Titeltext</a:t>
            </a:r>
          </a:p>
        </p:txBody>
      </p:sp>
      <p:sp>
        <p:nvSpPr>
          <p:cNvPr id="118" name="Shape 118"/>
          <p:cNvSpPr/>
          <p:nvPr>
            <p:ph type="body" sz="half" idx="1"/>
          </p:nvPr>
        </p:nvSpPr>
        <p:spPr>
          <a:xfrm>
            <a:off x="1270000" y="5029200"/>
            <a:ext cx="10464800" cy="3568700"/>
          </a:xfrm>
          <a:prstGeom prst="rect">
            <a:avLst/>
          </a:prstGeom>
        </p:spPr>
        <p:txBody>
          <a:bodyPr lIns="0" tIns="0" rIns="0" bIns="0"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Textebene 1</a:t>
            </a:r>
          </a:p>
          <a:p>
            <a:pPr lvl="1"/>
            <a:r>
              <a:t>Textebene 2</a:t>
            </a:r>
          </a:p>
          <a:p>
            <a:pPr lvl="2"/>
            <a:r>
              <a:t>Textebene 3</a:t>
            </a:r>
          </a:p>
          <a:p>
            <a:pPr lvl="3"/>
            <a:r>
              <a:t>Textebene 4</a:t>
            </a:r>
          </a:p>
          <a:p>
            <a:pPr lvl="4"/>
            <a:r>
              <a:t>Textebene 5</a:t>
            </a:r>
          </a:p>
        </p:txBody>
      </p:sp>
      <p:sp>
        <p:nvSpPr>
          <p:cNvPr id="119" name="Shape 119"/>
          <p:cNvSpPr/>
          <p:nvPr>
            <p:ph type="sldNum" sz="quarter" idx="2"/>
          </p:nvPr>
        </p:nvSpPr>
        <p:spPr>
          <a:xfrm>
            <a:off x="12080953" y="8905522"/>
            <a:ext cx="273608" cy="269239"/>
          </a:xfrm>
          <a:prstGeom prst="rect">
            <a:avLst/>
          </a:prstGeom>
        </p:spPr>
        <p:txBody>
          <a:bodyPr lIns="45718" tIns="45718" rIns="45718" bIns="45718" anchor="ctr"/>
          <a:lstStyle>
            <a:lvl1pPr algn="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el &amp; Untertitel">
    <p:spTree>
      <p:nvGrpSpPr>
        <p:cNvPr id="1" name=""/>
        <p:cNvGrpSpPr/>
        <p:nvPr/>
      </p:nvGrpSpPr>
      <p:grpSpPr>
        <a:xfrm>
          <a:off x="0" y="0"/>
          <a:ext cx="0" cy="0"/>
          <a:chOff x="0" y="0"/>
          <a:chExt cx="0" cy="0"/>
        </a:xfrm>
      </p:grpSpPr>
      <p:sp>
        <p:nvSpPr>
          <p:cNvPr id="126" name="Shape 126"/>
          <p:cNvSpPr/>
          <p:nvPr>
            <p:ph type="title"/>
          </p:nvPr>
        </p:nvSpPr>
        <p:spPr>
          <a:xfrm>
            <a:off x="1270000" y="0"/>
            <a:ext cx="10464800" cy="4940300"/>
          </a:xfrm>
          <a:prstGeom prst="rect">
            <a:avLst/>
          </a:prstGeom>
        </p:spPr>
        <p:txBody>
          <a:bodyPr lIns="0" tIns="0" rIns="0" bIns="0" anchor="b"/>
          <a:lstStyle/>
          <a:p>
            <a:pPr/>
            <a:r>
              <a:t>Titeltext</a:t>
            </a:r>
          </a:p>
        </p:txBody>
      </p:sp>
      <p:sp>
        <p:nvSpPr>
          <p:cNvPr id="127" name="Shape 127"/>
          <p:cNvSpPr/>
          <p:nvPr>
            <p:ph type="body" sz="half" idx="1"/>
          </p:nvPr>
        </p:nvSpPr>
        <p:spPr>
          <a:xfrm>
            <a:off x="1270000" y="5029200"/>
            <a:ext cx="10464800" cy="4724400"/>
          </a:xfrm>
          <a:prstGeom prst="rect">
            <a:avLst/>
          </a:prstGeom>
        </p:spPr>
        <p:txBody>
          <a:bodyPr lIns="0" tIns="0" rIns="0" bIns="0"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Textebene 1</a:t>
            </a:r>
          </a:p>
          <a:p>
            <a:pPr lvl="1"/>
            <a:r>
              <a:t>Textebene 2</a:t>
            </a:r>
          </a:p>
          <a:p>
            <a:pPr lvl="2"/>
            <a:r>
              <a:t>Textebene 3</a:t>
            </a:r>
          </a:p>
          <a:p>
            <a:pPr lvl="3"/>
            <a:r>
              <a:t>Textebene 4</a:t>
            </a:r>
          </a:p>
          <a:p>
            <a:pPr lvl="4"/>
            <a:r>
              <a:t>Textebene 5</a:t>
            </a:r>
          </a:p>
        </p:txBody>
      </p:sp>
      <p:sp>
        <p:nvSpPr>
          <p:cNvPr id="128" name="Shape 128"/>
          <p:cNvSpPr/>
          <p:nvPr>
            <p:ph type="sldNum" sz="quarter" idx="2"/>
          </p:nvPr>
        </p:nvSpPr>
        <p:spPr>
          <a:xfrm>
            <a:off x="12080953" y="8905522"/>
            <a:ext cx="273608" cy="269239"/>
          </a:xfrm>
          <a:prstGeom prst="rect">
            <a:avLst/>
          </a:prstGeom>
        </p:spPr>
        <p:txBody>
          <a:bodyPr lIns="45718" tIns="45718" rIns="45718" bIns="45718" anchor="ctr"/>
          <a:lstStyle>
            <a:lvl1pPr algn="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el &amp; Untertitel">
    <p:spTree>
      <p:nvGrpSpPr>
        <p:cNvPr id="1" name=""/>
        <p:cNvGrpSpPr/>
        <p:nvPr/>
      </p:nvGrpSpPr>
      <p:grpSpPr>
        <a:xfrm>
          <a:off x="0" y="0"/>
          <a:ext cx="0" cy="0"/>
          <a:chOff x="0" y="0"/>
          <a:chExt cx="0" cy="0"/>
        </a:xfrm>
      </p:grpSpPr>
      <p:sp>
        <p:nvSpPr>
          <p:cNvPr id="135" name="Shape 135"/>
          <p:cNvSpPr/>
          <p:nvPr>
            <p:ph type="title"/>
          </p:nvPr>
        </p:nvSpPr>
        <p:spPr>
          <a:xfrm>
            <a:off x="1270000" y="0"/>
            <a:ext cx="10464800" cy="4940300"/>
          </a:xfrm>
          <a:prstGeom prst="rect">
            <a:avLst/>
          </a:prstGeom>
        </p:spPr>
        <p:txBody>
          <a:bodyPr lIns="0" tIns="0" rIns="0" bIns="0" anchor="b"/>
          <a:lstStyle/>
          <a:p>
            <a:pPr/>
            <a:r>
              <a:t>Titeltext</a:t>
            </a:r>
          </a:p>
        </p:txBody>
      </p:sp>
      <p:sp>
        <p:nvSpPr>
          <p:cNvPr id="136" name="Shape 136"/>
          <p:cNvSpPr/>
          <p:nvPr>
            <p:ph type="body" sz="half" idx="1"/>
          </p:nvPr>
        </p:nvSpPr>
        <p:spPr>
          <a:xfrm>
            <a:off x="1270000" y="5029200"/>
            <a:ext cx="10464800" cy="4724400"/>
          </a:xfrm>
          <a:prstGeom prst="rect">
            <a:avLst/>
          </a:prstGeom>
        </p:spPr>
        <p:txBody>
          <a:bodyPr lIns="0" tIns="0" rIns="0" bIns="0"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Textebene 1</a:t>
            </a:r>
          </a:p>
          <a:p>
            <a:pPr lvl="1"/>
            <a:r>
              <a:t>Textebene 2</a:t>
            </a:r>
          </a:p>
          <a:p>
            <a:pPr lvl="2"/>
            <a:r>
              <a:t>Textebene 3</a:t>
            </a:r>
          </a:p>
          <a:p>
            <a:pPr lvl="3"/>
            <a:r>
              <a:t>Textebene 4</a:t>
            </a:r>
          </a:p>
          <a:p>
            <a:pPr lvl="4"/>
            <a:r>
              <a:t>Textebene 5</a:t>
            </a:r>
          </a:p>
        </p:txBody>
      </p:sp>
      <p:sp>
        <p:nvSpPr>
          <p:cNvPr id="137" name="Shape 137"/>
          <p:cNvSpPr/>
          <p:nvPr>
            <p:ph type="sldNum" sz="quarter" idx="2"/>
          </p:nvPr>
        </p:nvSpPr>
        <p:spPr>
          <a:xfrm>
            <a:off x="12080953" y="8905522"/>
            <a:ext cx="273608" cy="269239"/>
          </a:xfrm>
          <a:prstGeom prst="rect">
            <a:avLst/>
          </a:prstGeom>
        </p:spPr>
        <p:txBody>
          <a:bodyPr lIns="45718" tIns="45718" rIns="45718" bIns="45718" anchor="ctr"/>
          <a:lstStyle>
            <a:lvl1pPr algn="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el &amp; Untertitel">
    <p:spTree>
      <p:nvGrpSpPr>
        <p:cNvPr id="1" name=""/>
        <p:cNvGrpSpPr/>
        <p:nvPr/>
      </p:nvGrpSpPr>
      <p:grpSpPr>
        <a:xfrm>
          <a:off x="0" y="0"/>
          <a:ext cx="0" cy="0"/>
          <a:chOff x="0" y="0"/>
          <a:chExt cx="0" cy="0"/>
        </a:xfrm>
      </p:grpSpPr>
      <p:sp>
        <p:nvSpPr>
          <p:cNvPr id="144" name="Shape 144"/>
          <p:cNvSpPr/>
          <p:nvPr>
            <p:ph type="title"/>
          </p:nvPr>
        </p:nvSpPr>
        <p:spPr>
          <a:xfrm>
            <a:off x="1270000" y="0"/>
            <a:ext cx="10464800" cy="4940300"/>
          </a:xfrm>
          <a:prstGeom prst="rect">
            <a:avLst/>
          </a:prstGeom>
        </p:spPr>
        <p:txBody>
          <a:bodyPr lIns="0" tIns="0" rIns="0" bIns="0" anchor="b"/>
          <a:lstStyle/>
          <a:p>
            <a:pPr/>
            <a:r>
              <a:t>Titeltext</a:t>
            </a:r>
          </a:p>
        </p:txBody>
      </p:sp>
      <p:sp>
        <p:nvSpPr>
          <p:cNvPr id="145" name="Shape 145"/>
          <p:cNvSpPr/>
          <p:nvPr>
            <p:ph type="body" sz="half" idx="1"/>
          </p:nvPr>
        </p:nvSpPr>
        <p:spPr>
          <a:xfrm>
            <a:off x="1270000" y="5029200"/>
            <a:ext cx="10464800" cy="4724400"/>
          </a:xfrm>
          <a:prstGeom prst="rect">
            <a:avLst/>
          </a:prstGeom>
        </p:spPr>
        <p:txBody>
          <a:bodyPr lIns="0" tIns="0" rIns="0" bIns="0"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Textebene 1</a:t>
            </a:r>
          </a:p>
          <a:p>
            <a:pPr lvl="1"/>
            <a:r>
              <a:t>Textebene 2</a:t>
            </a:r>
          </a:p>
          <a:p>
            <a:pPr lvl="2"/>
            <a:r>
              <a:t>Textebene 3</a:t>
            </a:r>
          </a:p>
          <a:p>
            <a:pPr lvl="3"/>
            <a:r>
              <a:t>Textebene 4</a:t>
            </a:r>
          </a:p>
          <a:p>
            <a:pPr lvl="4"/>
            <a:r>
              <a:t>Textebene 5</a:t>
            </a:r>
          </a:p>
        </p:txBody>
      </p:sp>
      <p:sp>
        <p:nvSpPr>
          <p:cNvPr id="146" name="Shape 146"/>
          <p:cNvSpPr/>
          <p:nvPr>
            <p:ph type="sldNum" sz="quarter" idx="2"/>
          </p:nvPr>
        </p:nvSpPr>
        <p:spPr>
          <a:xfrm>
            <a:off x="11957543" y="9040141"/>
            <a:ext cx="397018" cy="389266"/>
          </a:xfrm>
          <a:prstGeom prst="rect">
            <a:avLst/>
          </a:prstGeom>
        </p:spPr>
        <p:txBody>
          <a:bodyPr lIns="65022" tIns="65022" rIns="65022" bIns="65022"/>
          <a:lstStyle>
            <a:lvl1pPr algn="r" defTabSz="914400">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el &amp; Untertitel">
    <p:spTree>
      <p:nvGrpSpPr>
        <p:cNvPr id="1" name=""/>
        <p:cNvGrpSpPr/>
        <p:nvPr/>
      </p:nvGrpSpPr>
      <p:grpSpPr>
        <a:xfrm>
          <a:off x="0" y="0"/>
          <a:ext cx="0" cy="0"/>
          <a:chOff x="0" y="0"/>
          <a:chExt cx="0" cy="0"/>
        </a:xfrm>
      </p:grpSpPr>
      <p:sp>
        <p:nvSpPr>
          <p:cNvPr id="153" name="Shape 153"/>
          <p:cNvSpPr/>
          <p:nvPr>
            <p:ph type="title"/>
          </p:nvPr>
        </p:nvSpPr>
        <p:spPr>
          <a:xfrm>
            <a:off x="1270000" y="0"/>
            <a:ext cx="10464800" cy="4940300"/>
          </a:xfrm>
          <a:prstGeom prst="rect">
            <a:avLst/>
          </a:prstGeom>
        </p:spPr>
        <p:txBody>
          <a:bodyPr lIns="0" tIns="0" rIns="0" bIns="0" anchor="b"/>
          <a:lstStyle/>
          <a:p>
            <a:pPr/>
            <a:r>
              <a:t>Titeltext</a:t>
            </a:r>
          </a:p>
        </p:txBody>
      </p:sp>
      <p:sp>
        <p:nvSpPr>
          <p:cNvPr id="154" name="Shape 154"/>
          <p:cNvSpPr/>
          <p:nvPr>
            <p:ph type="body" sz="half" idx="1"/>
          </p:nvPr>
        </p:nvSpPr>
        <p:spPr>
          <a:xfrm>
            <a:off x="1270000" y="5029200"/>
            <a:ext cx="10464800" cy="3568700"/>
          </a:xfrm>
          <a:prstGeom prst="rect">
            <a:avLst/>
          </a:prstGeom>
        </p:spPr>
        <p:txBody>
          <a:bodyPr lIns="0" tIns="0" rIns="0" bIns="0"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Textebene 1</a:t>
            </a:r>
          </a:p>
          <a:p>
            <a:pPr lvl="1"/>
            <a:r>
              <a:t>Textebene 2</a:t>
            </a:r>
          </a:p>
          <a:p>
            <a:pPr lvl="2"/>
            <a:r>
              <a:t>Textebene 3</a:t>
            </a:r>
          </a:p>
          <a:p>
            <a:pPr lvl="3"/>
            <a:r>
              <a:t>Textebene 4</a:t>
            </a:r>
          </a:p>
          <a:p>
            <a:pPr lvl="4"/>
            <a:r>
              <a:t>Textebene 5</a:t>
            </a:r>
          </a:p>
        </p:txBody>
      </p:sp>
      <p:sp>
        <p:nvSpPr>
          <p:cNvPr id="155" name="Shape 155"/>
          <p:cNvSpPr/>
          <p:nvPr>
            <p:ph type="sldNum" sz="quarter" idx="2"/>
          </p:nvPr>
        </p:nvSpPr>
        <p:spPr>
          <a:xfrm>
            <a:off x="9046500" y="8905522"/>
            <a:ext cx="273608" cy="269239"/>
          </a:xfrm>
          <a:prstGeom prst="rect">
            <a:avLst/>
          </a:prstGeom>
        </p:spPr>
        <p:txBody>
          <a:bodyPr lIns="45718" tIns="45718" rIns="45718" bIns="45718" anchor="ctr"/>
          <a:lstStyle>
            <a:lvl1pPr algn="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el &amp; Untertitel">
    <p:spTree>
      <p:nvGrpSpPr>
        <p:cNvPr id="1" name=""/>
        <p:cNvGrpSpPr/>
        <p:nvPr/>
      </p:nvGrpSpPr>
      <p:grpSpPr>
        <a:xfrm>
          <a:off x="0" y="0"/>
          <a:ext cx="0" cy="0"/>
          <a:chOff x="0" y="0"/>
          <a:chExt cx="0" cy="0"/>
        </a:xfrm>
      </p:grpSpPr>
      <p:sp>
        <p:nvSpPr>
          <p:cNvPr id="162" name="Shape 162"/>
          <p:cNvSpPr/>
          <p:nvPr>
            <p:ph type="title"/>
          </p:nvPr>
        </p:nvSpPr>
        <p:spPr>
          <a:xfrm>
            <a:off x="1270000" y="0"/>
            <a:ext cx="10464800" cy="4940300"/>
          </a:xfrm>
          <a:prstGeom prst="rect">
            <a:avLst/>
          </a:prstGeom>
        </p:spPr>
        <p:txBody>
          <a:bodyPr lIns="0" tIns="0" rIns="0" bIns="0" anchor="b"/>
          <a:lstStyle/>
          <a:p>
            <a:pPr/>
            <a:r>
              <a:t>Titeltext</a:t>
            </a:r>
          </a:p>
        </p:txBody>
      </p:sp>
      <p:sp>
        <p:nvSpPr>
          <p:cNvPr id="163" name="Shape 163"/>
          <p:cNvSpPr/>
          <p:nvPr>
            <p:ph type="body" sz="half" idx="1"/>
          </p:nvPr>
        </p:nvSpPr>
        <p:spPr>
          <a:xfrm>
            <a:off x="1270000" y="5029200"/>
            <a:ext cx="10464800" cy="3568700"/>
          </a:xfrm>
          <a:prstGeom prst="rect">
            <a:avLst/>
          </a:prstGeom>
        </p:spPr>
        <p:txBody>
          <a:bodyPr lIns="0" tIns="0" rIns="0" bIns="0"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Textebene 1</a:t>
            </a:r>
          </a:p>
          <a:p>
            <a:pPr lvl="1"/>
            <a:r>
              <a:t>Textebene 2</a:t>
            </a:r>
          </a:p>
          <a:p>
            <a:pPr lvl="2"/>
            <a:r>
              <a:t>Textebene 3</a:t>
            </a:r>
          </a:p>
          <a:p>
            <a:pPr lvl="3"/>
            <a:r>
              <a:t>Textebene 4</a:t>
            </a:r>
          </a:p>
          <a:p>
            <a:pPr lvl="4"/>
            <a:r>
              <a:t>Textebene 5</a:t>
            </a:r>
          </a:p>
        </p:txBody>
      </p:sp>
      <p:sp>
        <p:nvSpPr>
          <p:cNvPr id="164" name="Shape 164"/>
          <p:cNvSpPr/>
          <p:nvPr>
            <p:ph type="sldNum" sz="quarter" idx="2"/>
          </p:nvPr>
        </p:nvSpPr>
        <p:spPr>
          <a:xfrm>
            <a:off x="11957543" y="9040141"/>
            <a:ext cx="397018" cy="389266"/>
          </a:xfrm>
          <a:prstGeom prst="rect">
            <a:avLst/>
          </a:prstGeom>
        </p:spPr>
        <p:txBody>
          <a:bodyPr lIns="65022" tIns="65022" rIns="65022" bIns="65022"/>
          <a:lstStyle>
            <a:lvl1pPr algn="r" defTabSz="914400">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el &amp; Aufzählung">
    <p:spTree>
      <p:nvGrpSpPr>
        <p:cNvPr id="1" name=""/>
        <p:cNvGrpSpPr/>
        <p:nvPr/>
      </p:nvGrpSpPr>
      <p:grpSpPr>
        <a:xfrm>
          <a:off x="0" y="0"/>
          <a:ext cx="0" cy="0"/>
          <a:chOff x="0" y="0"/>
          <a:chExt cx="0" cy="0"/>
        </a:xfrm>
      </p:grpSpPr>
      <p:sp>
        <p:nvSpPr>
          <p:cNvPr id="171" name="Shape 171"/>
          <p:cNvSpPr/>
          <p:nvPr>
            <p:ph type="title"/>
          </p:nvPr>
        </p:nvSpPr>
        <p:spPr>
          <a:prstGeom prst="rect">
            <a:avLst/>
          </a:prstGeom>
        </p:spPr>
        <p:txBody>
          <a:bodyPr lIns="0" tIns="0" rIns="0" bIns="0"/>
          <a:lstStyle/>
          <a:p>
            <a:pPr/>
            <a:r>
              <a:t>Titeltext</a:t>
            </a:r>
          </a:p>
        </p:txBody>
      </p:sp>
      <p:sp>
        <p:nvSpPr>
          <p:cNvPr id="172" name="Shape 172"/>
          <p:cNvSpPr/>
          <p:nvPr>
            <p:ph type="body" idx="1"/>
          </p:nvPr>
        </p:nvSpPr>
        <p:spPr>
          <a:prstGeom prst="rect">
            <a:avLst/>
          </a:prstGeom>
        </p:spPr>
        <p:txBody>
          <a:bodyPr lIns="0" tIns="0" rIns="0" bIns="0"/>
          <a:lstStyle/>
          <a:p>
            <a:pPr/>
            <a:r>
              <a:t>Textebene 1</a:t>
            </a:r>
          </a:p>
          <a:p>
            <a:pPr lvl="1"/>
            <a:r>
              <a:t>Textebene 2</a:t>
            </a:r>
          </a:p>
          <a:p>
            <a:pPr lvl="2"/>
            <a:r>
              <a:t>Textebene 3</a:t>
            </a:r>
          </a:p>
          <a:p>
            <a:pPr lvl="3"/>
            <a:r>
              <a:t>Textebene 4</a:t>
            </a:r>
          </a:p>
          <a:p>
            <a:pPr lvl="4"/>
            <a:r>
              <a:t>Textebene 5</a:t>
            </a:r>
          </a:p>
        </p:txBody>
      </p:sp>
      <p:sp>
        <p:nvSpPr>
          <p:cNvPr id="173" name="Shape 173"/>
          <p:cNvSpPr/>
          <p:nvPr>
            <p:ph type="sldNum" sz="quarter" idx="2"/>
          </p:nvPr>
        </p:nvSpPr>
        <p:spPr>
          <a:xfrm>
            <a:off x="11998694" y="8854469"/>
            <a:ext cx="355867" cy="371345"/>
          </a:xfrm>
          <a:prstGeom prst="rect">
            <a:avLst/>
          </a:prstGeom>
        </p:spPr>
        <p:txBody>
          <a:bodyPr lIns="65022" tIns="65022" rIns="65022" bIns="65022" anchor="ctr"/>
          <a:lstStyle>
            <a:lvl1pPr algn="r" defTabSz="91440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Titeltext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Textebene 1</a:t>
            </a:r>
          </a:p>
          <a:p>
            <a:pPr lvl="1"/>
            <a:r>
              <a:t>Textebene 2</a:t>
            </a:r>
          </a:p>
          <a:p>
            <a:pPr lvl="2"/>
            <a:r>
              <a:t>Textebene 3</a:t>
            </a:r>
          </a:p>
          <a:p>
            <a:pPr lvl="3"/>
            <a:r>
              <a:t>Textebene 4</a:t>
            </a:r>
          </a:p>
          <a:p>
            <a:pPr lvl="4"/>
            <a:r>
              <a:t>Textebene 5</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80" name="Shape 180"/>
          <p:cNvSpPr/>
          <p:nvPr/>
        </p:nvSpPr>
        <p:spPr>
          <a:xfrm>
            <a:off x="300284" y="8864034"/>
            <a:ext cx="12401975" cy="255132"/>
          </a:xfrm>
          <a:prstGeom prst="rect">
            <a:avLst/>
          </a:prstGeom>
          <a:solidFill>
            <a:srgbClr val="FFCC33"/>
          </a:solidFill>
          <a:ln w="12700">
            <a:miter lim="400000"/>
          </a:ln>
        </p:spPr>
        <p:txBody>
          <a:bodyPr lIns="50800" tIns="50800" rIns="50800" bIns="50800" anchor="ctr"/>
          <a:lstStyle/>
          <a:p>
            <a:pPr defTabSz="1300480">
              <a:defRPr sz="2200">
                <a:latin typeface="Arial"/>
                <a:ea typeface="Arial"/>
                <a:cs typeface="Arial"/>
                <a:sym typeface="Arial"/>
              </a:defRPr>
            </a:pPr>
          </a:p>
        </p:txBody>
      </p:sp>
      <p:sp>
        <p:nvSpPr>
          <p:cNvPr id="181" name="Shape 181"/>
          <p:cNvSpPr/>
          <p:nvPr/>
        </p:nvSpPr>
        <p:spPr>
          <a:xfrm>
            <a:off x="300284" y="9189155"/>
            <a:ext cx="12401975" cy="255131"/>
          </a:xfrm>
          <a:prstGeom prst="rect">
            <a:avLst/>
          </a:prstGeom>
          <a:solidFill>
            <a:srgbClr val="E5E5E5"/>
          </a:solidFill>
          <a:ln w="12700">
            <a:miter lim="400000"/>
          </a:ln>
        </p:spPr>
        <p:txBody>
          <a:bodyPr lIns="50800" tIns="50800" rIns="50800" bIns="50800" anchor="ctr"/>
          <a:lstStyle/>
          <a:p>
            <a:pPr defTabSz="1300480">
              <a:defRPr sz="2200">
                <a:latin typeface="Arial"/>
                <a:ea typeface="Arial"/>
                <a:cs typeface="Arial"/>
                <a:sym typeface="Arial"/>
              </a:defRPr>
            </a:pPr>
          </a:p>
        </p:txBody>
      </p:sp>
      <p:pic>
        <p:nvPicPr>
          <p:cNvPr id="182" name="image2.png" descr="CoBa_RGB"/>
          <p:cNvPicPr>
            <a:picLocks noChangeAspect="1"/>
          </p:cNvPicPr>
          <p:nvPr/>
        </p:nvPicPr>
        <p:blipFill>
          <a:blip r:embed="rId2">
            <a:extLst/>
          </a:blip>
          <a:stretch>
            <a:fillRect/>
          </a:stretch>
        </p:blipFill>
        <p:spPr>
          <a:xfrm>
            <a:off x="9791982" y="424461"/>
            <a:ext cx="2910277" cy="386082"/>
          </a:xfrm>
          <a:prstGeom prst="rect">
            <a:avLst/>
          </a:prstGeom>
          <a:ln w="12700">
            <a:miter lim="400000"/>
          </a:ln>
        </p:spPr>
      </p:pic>
      <p:sp>
        <p:nvSpPr>
          <p:cNvPr id="183" name="Shape 183"/>
          <p:cNvSpPr/>
          <p:nvPr/>
        </p:nvSpPr>
        <p:spPr>
          <a:xfrm>
            <a:off x="374789" y="9220227"/>
            <a:ext cx="2821026" cy="14783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defTabSz="1300480">
              <a:defRPr sz="1100">
                <a:latin typeface="Arial"/>
                <a:ea typeface="Arial"/>
                <a:cs typeface="Arial"/>
                <a:sym typeface="Arial"/>
              </a:defRPr>
            </a:lvl1pPr>
          </a:lstStyle>
          <a:p>
            <a:pPr/>
            <a:r>
              <a:t>Commerzbank Research  |  September  2016</a:t>
            </a:r>
          </a:p>
        </p:txBody>
      </p:sp>
      <p:sp>
        <p:nvSpPr>
          <p:cNvPr id="184" name="Shape 184"/>
          <p:cNvSpPr/>
          <p:nvPr>
            <p:ph type="sldNum" sz="quarter" idx="2"/>
          </p:nvPr>
        </p:nvSpPr>
        <p:spPr>
          <a:xfrm>
            <a:off x="12466436" y="9238289"/>
            <a:ext cx="168090" cy="147831"/>
          </a:xfrm>
          <a:prstGeom prst="rect">
            <a:avLst/>
          </a:prstGeom>
        </p:spPr>
        <p:txBody>
          <a:bodyPr lIns="0" tIns="0" rIns="0" bIns="0" anchor="ctr"/>
          <a:lstStyle>
            <a:lvl1pPr algn="r" defTabSz="1300480">
              <a:defRPr b="1"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Titel &amp; Untertitel">
    <p:spTree>
      <p:nvGrpSpPr>
        <p:cNvPr id="1" name=""/>
        <p:cNvGrpSpPr/>
        <p:nvPr/>
      </p:nvGrpSpPr>
      <p:grpSpPr>
        <a:xfrm>
          <a:off x="0" y="0"/>
          <a:ext cx="0" cy="0"/>
          <a:chOff x="0" y="0"/>
          <a:chExt cx="0" cy="0"/>
        </a:xfrm>
      </p:grpSpPr>
      <p:sp>
        <p:nvSpPr>
          <p:cNvPr id="191" name="Shape 191"/>
          <p:cNvSpPr/>
          <p:nvPr>
            <p:ph type="title"/>
          </p:nvPr>
        </p:nvSpPr>
        <p:spPr>
          <a:xfrm>
            <a:off x="1270000" y="1638300"/>
            <a:ext cx="10464800" cy="3302000"/>
          </a:xfrm>
          <a:prstGeom prst="rect">
            <a:avLst/>
          </a:prstGeom>
        </p:spPr>
        <p:txBody>
          <a:bodyPr anchor="b"/>
          <a:lstStyle/>
          <a:p>
            <a:pPr/>
            <a:r>
              <a:t>Titeltext</a:t>
            </a:r>
          </a:p>
        </p:txBody>
      </p:sp>
      <p:sp>
        <p:nvSpPr>
          <p:cNvPr id="192" name="Shape 19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Textebene 1</a:t>
            </a:r>
          </a:p>
          <a:p>
            <a:pPr lvl="1"/>
            <a:r>
              <a:t>Textebene 2</a:t>
            </a:r>
          </a:p>
          <a:p>
            <a:pPr lvl="2"/>
            <a:r>
              <a:t>Textebene 3</a:t>
            </a:r>
          </a:p>
          <a:p>
            <a:pPr lvl="3"/>
            <a:r>
              <a:t>Textebene 4</a:t>
            </a:r>
          </a:p>
          <a:p>
            <a:pPr lvl="4"/>
            <a:r>
              <a:t>Textebene 5</a:t>
            </a:r>
          </a:p>
        </p:txBody>
      </p:sp>
      <p:sp>
        <p:nvSpPr>
          <p:cNvPr id="193" name="Shape 19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el - Mitte">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Titeltext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k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Titeltext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Textebene 1</a:t>
            </a:r>
          </a:p>
          <a:p>
            <a:pPr lvl="1"/>
            <a:r>
              <a:t>Textebene 2</a:t>
            </a:r>
          </a:p>
          <a:p>
            <a:pPr lvl="2"/>
            <a:r>
              <a:t>Textebene 3</a:t>
            </a:r>
          </a:p>
          <a:p>
            <a:pPr lvl="3"/>
            <a:r>
              <a:t>Textebene 4</a:t>
            </a:r>
          </a:p>
          <a:p>
            <a:pPr lvl="4"/>
            <a:r>
              <a:t>Textebene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el - Oben">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Titeltext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el &amp; Aufzählung">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Titeltext</a:t>
            </a:r>
          </a:p>
        </p:txBody>
      </p:sp>
      <p:sp>
        <p:nvSpPr>
          <p:cNvPr id="57" name="Shape 57"/>
          <p:cNvSpPr/>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el, Aufzählung &amp; F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Titeltext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Textebene 1</a:t>
            </a:r>
          </a:p>
          <a:p>
            <a:pPr lvl="1"/>
            <a:r>
              <a:t>Textebene 2</a:t>
            </a:r>
          </a:p>
          <a:p>
            <a:pPr lvl="2"/>
            <a:r>
              <a:t>Textebene 3</a:t>
            </a:r>
          </a:p>
          <a:p>
            <a:pPr lvl="3"/>
            <a:r>
              <a:t>Textebene 4</a:t>
            </a:r>
          </a:p>
          <a:p>
            <a:pPr lvl="4"/>
            <a:r>
              <a:t>Textebene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nkte">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 3 Stück">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2"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Titeltext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 Id="rId3" Type="http://schemas.openxmlformats.org/officeDocument/2006/relationships/image" Target="../media/image4.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 Id="rId3" Type="http://schemas.openxmlformats.org/officeDocument/2006/relationships/image" Target="../media/image4.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de.wikipedia.org/wiki/Nature" TargetMode="External"/><Relationship Id="rId3" Type="http://schemas.openxmlformats.org/officeDocument/2006/relationships/image" Target="../media/image5.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6.tif"/><Relationship Id="rId5"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nvSpPr>
        <p:spPr>
          <a:xfrm>
            <a:off x="1813495" y="1843992"/>
            <a:ext cx="9527134" cy="751341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sz="3200">
                <a:solidFill>
                  <a:srgbClr val="0B5D18"/>
                </a:solidFill>
                <a:latin typeface="Arial"/>
                <a:ea typeface="Arial"/>
                <a:cs typeface="Arial"/>
                <a:sym typeface="Arial"/>
              </a:defRPr>
            </a:pPr>
            <a:r>
              <a:t>Die Kunst der Transformation- </a:t>
            </a:r>
          </a:p>
          <a:p>
            <a:pPr algn="l">
              <a:defRPr sz="2400"/>
            </a:pPr>
            <a:r>
              <a:t>Was eine Postwachstumsökonomie von der Psychologie lernen kann</a:t>
            </a: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l" defTabSz="457200">
              <a:defRPr b="1" sz="1200">
                <a:latin typeface="Arial"/>
                <a:ea typeface="Arial"/>
                <a:cs typeface="Arial"/>
                <a:sym typeface="Arial"/>
              </a:defRPr>
            </a:pPr>
            <a:r>
              <a:t>9.11</a:t>
            </a:r>
            <a:r>
              <a:rPr>
                <a:solidFill>
                  <a:srgbClr val="232323"/>
                </a:solidFill>
              </a:rPr>
              <a:t>.2016 - Mittwoch 18.00</a:t>
            </a:r>
            <a:endParaRPr>
              <a:solidFill>
                <a:srgbClr val="232323"/>
              </a:solidFill>
            </a:endParaRPr>
          </a:p>
          <a:p>
            <a:pPr algn="l" defTabSz="457200">
              <a:defRPr b="1" sz="1200">
                <a:solidFill>
                  <a:srgbClr val="232323"/>
                </a:solidFill>
                <a:latin typeface="Arial"/>
                <a:ea typeface="Arial"/>
                <a:cs typeface="Arial"/>
                <a:sym typeface="Arial"/>
              </a:defRPr>
            </a:pPr>
            <a:r>
              <a:t>RIngvorlesung zur Postwachstumsökonomie</a:t>
            </a:r>
          </a:p>
          <a:p>
            <a:pPr algn="l" defTabSz="457200">
              <a:defRPr b="1" sz="1200">
                <a:solidFill>
                  <a:srgbClr val="232323"/>
                </a:solidFill>
                <a:latin typeface="Arial"/>
                <a:ea typeface="Arial"/>
                <a:cs typeface="Arial"/>
                <a:sym typeface="Arial"/>
              </a:defRPr>
            </a:pPr>
          </a:p>
          <a:p>
            <a:pPr algn="l" defTabSz="457200">
              <a:defRPr b="1" sz="1200">
                <a:solidFill>
                  <a:srgbClr val="232323"/>
                </a:solidFill>
                <a:latin typeface="Arial"/>
                <a:ea typeface="Arial"/>
                <a:cs typeface="Arial"/>
                <a:sym typeface="Arial"/>
              </a:defRPr>
            </a:pPr>
            <a:r>
              <a:t>Oldenburg</a:t>
            </a:r>
          </a:p>
          <a:p>
            <a:pPr algn="l" defTabSz="457200">
              <a:defRPr sz="1200">
                <a:latin typeface="Arial"/>
                <a:ea typeface="Arial"/>
                <a:cs typeface="Arial"/>
                <a:sym typeface="Arial"/>
              </a:defRPr>
            </a:pPr>
          </a:p>
          <a:p>
            <a:pPr algn="l" defTabSz="457200">
              <a:defRPr b="1" sz="1200">
                <a:solidFill>
                  <a:srgbClr val="232323"/>
                </a:solidFill>
                <a:latin typeface="Arial"/>
                <a:ea typeface="Arial"/>
                <a:cs typeface="Arial"/>
                <a:sym typeface="Arial"/>
              </a:defRPr>
            </a:pPr>
            <a:r>
              <a:t>Stefan Brunnhuber</a:t>
            </a: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p>
          <a:p>
            <a:pPr algn="just" defTabSz="457200">
              <a:defRPr sz="1200">
                <a:latin typeface="Arial"/>
                <a:ea typeface="Arial"/>
                <a:cs typeface="Arial"/>
                <a:sym typeface="Arial"/>
              </a:defRPr>
            </a:pPr>
            <a:r>
              <a:t>Wir leben im Zeitalter des Menschen. Wirtschaften, Arbeiten und Leben im Anthropozän ist anders als alles was wir bisher kennen.</a:t>
            </a:r>
          </a:p>
          <a:p>
            <a:pPr algn="just" defTabSz="457200">
              <a:defRPr sz="1200">
                <a:latin typeface="Arial"/>
                <a:ea typeface="Arial"/>
                <a:cs typeface="Arial"/>
                <a:sym typeface="Arial"/>
              </a:defRPr>
            </a:pPr>
            <a:r>
              <a:t>Es ist durch zwei Merkmale gekennzeichnet: Einmal durch Grenzen: Äußere - planetarische - Grenzen sowie Innere - psychologische -</a:t>
            </a:r>
          </a:p>
          <a:p>
            <a:pPr algn="just" defTabSz="457200">
              <a:defRPr sz="1200">
                <a:latin typeface="Arial"/>
                <a:ea typeface="Arial"/>
                <a:cs typeface="Arial"/>
                <a:sym typeface="Arial"/>
              </a:defRPr>
            </a:pPr>
            <a:r>
              <a:t>Grenzen unseres Denken. Zum Zweiten Vernetzung: es gibt kein ‚Free Lunch‘ mehr.  Alles ist mit allem Verbunden. Dies erhöht die </a:t>
            </a:r>
          </a:p>
          <a:p>
            <a:pPr algn="just" defTabSz="457200">
              <a:defRPr sz="1200">
                <a:latin typeface="Arial"/>
                <a:ea typeface="Arial"/>
                <a:cs typeface="Arial"/>
                <a:sym typeface="Arial"/>
              </a:defRPr>
            </a:pPr>
            <a:r>
              <a:t>Resilienz aber zugleich auch Ansteckungseffekte. Warum gelingt uns ein Leben innerhalb dieser Merkmale nicht?</a:t>
            </a:r>
          </a:p>
          <a:p>
            <a:pPr algn="just" defTabSz="457200">
              <a:defRPr sz="1200">
                <a:solidFill>
                  <a:srgbClr val="232323"/>
                </a:solidFill>
                <a:latin typeface="Arial"/>
                <a:ea typeface="Arial"/>
                <a:cs typeface="Arial"/>
                <a:sym typeface="Arial"/>
              </a:defRPr>
            </a:pPr>
            <a:r>
              <a:t>Die Vorlesung versucht den Diskussionsstand eines Postwachstums-szenariums für unsere gemeinsame </a:t>
            </a:r>
          </a:p>
          <a:p>
            <a:pPr algn="just" defTabSz="457200">
              <a:defRPr sz="1200">
                <a:solidFill>
                  <a:srgbClr val="232323"/>
                </a:solidFill>
                <a:latin typeface="Arial"/>
                <a:ea typeface="Arial"/>
                <a:cs typeface="Arial"/>
                <a:sym typeface="Arial"/>
              </a:defRPr>
            </a:pPr>
            <a:r>
              <a:t>Zukunft zu rekonstruieren. Dabei soll die besondere Rolle der Life-Science (v.a. Medizin, Neurowissenschaften, </a:t>
            </a:r>
          </a:p>
          <a:p>
            <a:pPr algn="just" defTabSz="457200">
              <a:defRPr sz="1200">
                <a:solidFill>
                  <a:srgbClr val="232323"/>
                </a:solidFill>
                <a:latin typeface="Arial"/>
                <a:ea typeface="Arial"/>
                <a:cs typeface="Arial"/>
                <a:sym typeface="Arial"/>
              </a:defRPr>
            </a:pPr>
            <a:r>
              <a:t>klinischen Psychologie) für den gesellschaftlichen Transformationsprozess deutlich werden.</a:t>
            </a:r>
          </a:p>
        </p:txBody>
      </p:sp>
      <p:pic>
        <p:nvPicPr>
          <p:cNvPr id="203" name="image1.tif"/>
          <p:cNvPicPr>
            <a:picLocks noChangeAspect="1"/>
          </p:cNvPicPr>
          <p:nvPr/>
        </p:nvPicPr>
        <p:blipFill>
          <a:blip r:embed="rId2">
            <a:extLst/>
          </a:blip>
          <a:stretch>
            <a:fillRect/>
          </a:stretch>
        </p:blipFill>
        <p:spPr>
          <a:xfrm>
            <a:off x="1821354" y="2875358"/>
            <a:ext cx="4155092" cy="341114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1" name="image8.png"/>
          <p:cNvPicPr>
            <a:picLocks noChangeAspect="1"/>
          </p:cNvPicPr>
          <p:nvPr/>
        </p:nvPicPr>
        <p:blipFill>
          <a:blip r:embed="rId2">
            <a:extLst/>
          </a:blip>
          <a:stretch>
            <a:fillRect/>
          </a:stretch>
        </p:blipFill>
        <p:spPr>
          <a:xfrm>
            <a:off x="1828800" y="3105150"/>
            <a:ext cx="7797800" cy="5753100"/>
          </a:xfrm>
          <a:prstGeom prst="rect">
            <a:avLst/>
          </a:prstGeom>
          <a:ln w="12700">
            <a:miter lim="400000"/>
          </a:ln>
        </p:spPr>
      </p:pic>
      <p:sp>
        <p:nvSpPr>
          <p:cNvPr id="242" name="Shape 242"/>
          <p:cNvSpPr/>
          <p:nvPr/>
        </p:nvSpPr>
        <p:spPr>
          <a:xfrm>
            <a:off x="1286395" y="1244600"/>
            <a:ext cx="9492209"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solidFill>
                  <a:srgbClr val="0B5D18"/>
                </a:solidFill>
                <a:latin typeface="+mj-lt"/>
                <a:ea typeface="+mj-ea"/>
                <a:cs typeface="+mj-cs"/>
                <a:sym typeface="Helvetica"/>
              </a:defRPr>
            </a:pPr>
            <a:r>
              <a:t>3. Entkopplung: Materialextraktion und Wertschöpfung</a:t>
            </a:r>
          </a:p>
          <a:p>
            <a:pPr>
              <a:defRPr b="1" sz="2800">
                <a:solidFill>
                  <a:srgbClr val="0B5D18"/>
                </a:solidFill>
                <a:latin typeface="+mj-lt"/>
                <a:ea typeface="+mj-ea"/>
                <a:cs typeface="+mj-cs"/>
                <a:sym typeface="Helvetica"/>
              </a:defRPr>
            </a:pPr>
            <a:r>
              <a:t>                   ‚Der Gorilla steht im Wohnzimmer‘</a:t>
            </a:r>
          </a:p>
        </p:txBody>
      </p:sp>
      <p:sp>
        <p:nvSpPr>
          <p:cNvPr id="243" name="Shape 243"/>
          <p:cNvSpPr/>
          <p:nvPr/>
        </p:nvSpPr>
        <p:spPr>
          <a:xfrm>
            <a:off x="1555570" y="8121649"/>
            <a:ext cx="8064860" cy="850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400">
                <a:latin typeface="+mj-lt"/>
                <a:ea typeface="+mj-ea"/>
                <a:cs typeface="+mj-cs"/>
                <a:sym typeface="Helvetica"/>
              </a:defRPr>
            </a:pPr>
            <a:r>
              <a:t>Globale Material und Ressourcen Extraktion (Bill-t) sowie globales BSP (Trill-USD): 1975-2015</a:t>
            </a:r>
          </a:p>
          <a:p>
            <a:pPr algn="r">
              <a:defRPr b="1" sz="1400">
                <a:latin typeface="+mj-lt"/>
                <a:ea typeface="+mj-ea"/>
                <a:cs typeface="+mj-cs"/>
                <a:sym typeface="Helvetica"/>
              </a:defRPr>
            </a:pPr>
            <a:r>
              <a:t>UNEP 2016                                                                   </a:t>
            </a:r>
          </a:p>
          <a:p>
            <a:pPr>
              <a:defRPr b="1" sz="1400">
                <a:latin typeface="+mj-lt"/>
                <a:ea typeface="+mj-ea"/>
                <a:cs typeface="+mj-cs"/>
                <a:sym typeface="Helvetica"/>
              </a:defRPr>
            </a:pPr>
            <a:r>
              <a:t>                                                                                        </a:t>
            </a:r>
            <a:r>
              <a:rPr b="0" sz="2100">
                <a:latin typeface="Helvetica Light"/>
                <a:ea typeface="Helvetica Light"/>
                <a:cs typeface="Helvetica Light"/>
                <a:sym typeface="Helvetica Light"/>
              </a:rPr>
              <a:t>                      </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5" name="image2.jpeg"/>
          <p:cNvPicPr>
            <a:picLocks noChangeAspect="1"/>
          </p:cNvPicPr>
          <p:nvPr/>
        </p:nvPicPr>
        <p:blipFill>
          <a:blip r:embed="rId2">
            <a:alphaModFix amt="49538"/>
            <a:extLst/>
          </a:blip>
          <a:stretch>
            <a:fillRect/>
          </a:stretch>
        </p:blipFill>
        <p:spPr>
          <a:xfrm>
            <a:off x="695473" y="908733"/>
            <a:ext cx="11613854" cy="7936135"/>
          </a:xfrm>
          <a:prstGeom prst="rect">
            <a:avLst/>
          </a:prstGeom>
          <a:ln w="12700">
            <a:miter lim="400000"/>
          </a:ln>
        </p:spPr>
      </p:pic>
      <p:sp>
        <p:nvSpPr>
          <p:cNvPr id="246" name="Shape 246"/>
          <p:cNvSpPr/>
          <p:nvPr/>
        </p:nvSpPr>
        <p:spPr>
          <a:xfrm>
            <a:off x="7191781" y="6231209"/>
            <a:ext cx="1419124" cy="2"/>
          </a:xfrm>
          <a:prstGeom prst="line">
            <a:avLst/>
          </a:prstGeom>
          <a:ln w="25400">
            <a:solidFill>
              <a:srgbClr val="000000"/>
            </a:solidFill>
            <a:miter lim="400000"/>
            <a:tailEnd type="triangle"/>
          </a:ln>
        </p:spPr>
        <p:txBody>
          <a:bodyPr lIns="45718" tIns="45718" rIns="45718" bIns="45718"/>
          <a:lstStyle/>
          <a:p>
            <a:pPr/>
          </a:p>
        </p:txBody>
      </p:sp>
      <p:sp>
        <p:nvSpPr>
          <p:cNvPr id="247" name="Shape 247"/>
          <p:cNvSpPr/>
          <p:nvPr/>
        </p:nvSpPr>
        <p:spPr>
          <a:xfrm flipH="1">
            <a:off x="6816494" y="4186509"/>
            <a:ext cx="1873889" cy="4"/>
          </a:xfrm>
          <a:prstGeom prst="line">
            <a:avLst/>
          </a:prstGeom>
          <a:ln w="25400">
            <a:solidFill>
              <a:srgbClr val="000000"/>
            </a:solidFill>
            <a:miter lim="400000"/>
            <a:tailEnd type="triangle"/>
          </a:ln>
        </p:spPr>
        <p:txBody>
          <a:bodyPr lIns="45718" tIns="45718" rIns="45718" bIns="45718"/>
          <a:lstStyle/>
          <a:p>
            <a:pPr/>
          </a:p>
        </p:txBody>
      </p:sp>
      <p:sp>
        <p:nvSpPr>
          <p:cNvPr id="248" name="Shape 248"/>
          <p:cNvSpPr/>
          <p:nvPr/>
        </p:nvSpPr>
        <p:spPr>
          <a:xfrm>
            <a:off x="839185" y="1666290"/>
            <a:ext cx="5464102" cy="431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800">
                <a:latin typeface="+mj-lt"/>
                <a:ea typeface="+mj-ea"/>
                <a:cs typeface="+mj-cs"/>
                <a:sym typeface="Helvetica"/>
              </a:defRPr>
            </a:lvl1pPr>
          </a:lstStyle>
          <a:p>
            <a:pPr/>
            <a:r>
              <a:t>Technologischer Rebound</a:t>
            </a:r>
          </a:p>
        </p:txBody>
      </p:sp>
      <p:pic>
        <p:nvPicPr>
          <p:cNvPr id="249" name="image9.png"/>
          <p:cNvPicPr>
            <a:picLocks noChangeAspect="1"/>
          </p:cNvPicPr>
          <p:nvPr/>
        </p:nvPicPr>
        <p:blipFill>
          <a:blip r:embed="rId3">
            <a:extLst/>
          </a:blip>
          <a:stretch>
            <a:fillRect/>
          </a:stretch>
        </p:blipFill>
        <p:spPr>
          <a:xfrm>
            <a:off x="4269513" y="3400176"/>
            <a:ext cx="7679050" cy="5204074"/>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nvSpPr>
        <p:spPr>
          <a:xfrm>
            <a:off x="6459468" y="8464032"/>
            <a:ext cx="4951394" cy="43934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457200">
              <a:spcBef>
                <a:spcPts val="100"/>
              </a:spcBef>
              <a:defRPr b="1" sz="1400">
                <a:solidFill>
                  <a:srgbClr val="252525"/>
                </a:solidFill>
                <a:latin typeface="+mn-lt"/>
                <a:ea typeface="+mn-ea"/>
                <a:cs typeface="+mn-cs"/>
                <a:sym typeface="Helvetica Neue"/>
              </a:defRPr>
            </a:pPr>
            <a:r>
              <a:t>Kupchan Charles ‚No Ones World, 2012</a:t>
            </a:r>
          </a:p>
          <a:p>
            <a:pPr algn="l" defTabSz="457200">
              <a:spcBef>
                <a:spcPts val="100"/>
              </a:spcBef>
              <a:defRPr b="1" sz="1400">
                <a:solidFill>
                  <a:srgbClr val="252525"/>
                </a:solidFill>
                <a:latin typeface="+mn-lt"/>
                <a:ea typeface="+mn-ea"/>
                <a:cs typeface="+mn-cs"/>
                <a:sym typeface="Helvetica Neue"/>
              </a:defRPr>
            </a:pPr>
            <a:r>
              <a:t>Rodrik, Dani ,The Globalization Paradox’ 2012</a:t>
            </a:r>
          </a:p>
        </p:txBody>
      </p:sp>
      <p:sp>
        <p:nvSpPr>
          <p:cNvPr id="252" name="Shape 252"/>
          <p:cNvSpPr/>
          <p:nvPr/>
        </p:nvSpPr>
        <p:spPr>
          <a:xfrm>
            <a:off x="1275514" y="1272591"/>
            <a:ext cx="5464100"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Grenzen und Tragweite des Standardarguments:</a:t>
            </a:r>
          </a:p>
        </p:txBody>
      </p:sp>
      <p:sp>
        <p:nvSpPr>
          <p:cNvPr id="253" name="Shape 253"/>
          <p:cNvSpPr/>
          <p:nvPr/>
        </p:nvSpPr>
        <p:spPr>
          <a:xfrm>
            <a:off x="1251723" y="3203150"/>
            <a:ext cx="5335144" cy="354076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marL="493888" indent="-493888" algn="l">
              <a:lnSpc>
                <a:spcPct val="120000"/>
              </a:lnSpc>
              <a:buSzPct val="100000"/>
              <a:buAutoNum type="arabicPeriod" startAt="1"/>
              <a:defRPr b="1" sz="2800">
                <a:solidFill>
                  <a:srgbClr val="A6AAA9"/>
                </a:solidFill>
                <a:latin typeface="+mj-lt"/>
                <a:ea typeface="+mj-ea"/>
                <a:cs typeface="+mj-cs"/>
                <a:sym typeface="Helvetica"/>
              </a:defRPr>
            </a:pPr>
            <a:r>
              <a:t>Demographie-Faktor</a:t>
            </a:r>
          </a:p>
          <a:p>
            <a:pPr>
              <a:lnSpc>
                <a:spcPct val="120000"/>
              </a:lnSpc>
              <a:defRPr b="1" sz="2800">
                <a:solidFill>
                  <a:srgbClr val="A6AAA9"/>
                </a:solidFill>
                <a:latin typeface="+mj-lt"/>
                <a:ea typeface="+mj-ea"/>
                <a:cs typeface="+mj-cs"/>
                <a:sym typeface="Helvetica"/>
              </a:defRPr>
            </a:pPr>
          </a:p>
          <a:p>
            <a:pPr marL="493888" indent="-493888" algn="l">
              <a:lnSpc>
                <a:spcPct val="120000"/>
              </a:lnSpc>
              <a:buSzPct val="100000"/>
              <a:buAutoNum type="arabicPeriod" startAt="2"/>
              <a:defRPr b="1" sz="2800">
                <a:solidFill>
                  <a:srgbClr val="A6AAA9"/>
                </a:solidFill>
                <a:latin typeface="+mj-lt"/>
                <a:ea typeface="+mj-ea"/>
                <a:cs typeface="+mj-cs"/>
                <a:sym typeface="Helvetica"/>
              </a:defRPr>
            </a:pPr>
            <a:r>
              <a:t>Expansiver Wachstumspfad</a:t>
            </a:r>
          </a:p>
          <a:p>
            <a:pPr algn="l">
              <a:lnSpc>
                <a:spcPct val="120000"/>
              </a:lnSpc>
              <a:defRPr b="1" sz="2800">
                <a:solidFill>
                  <a:srgbClr val="A6AAA9"/>
                </a:solidFill>
                <a:latin typeface="+mj-lt"/>
                <a:ea typeface="+mj-ea"/>
                <a:cs typeface="+mj-cs"/>
                <a:sym typeface="Helvetica"/>
              </a:defRPr>
            </a:pPr>
          </a:p>
          <a:p>
            <a:pPr marL="493888" indent="-493888" algn="l">
              <a:lnSpc>
                <a:spcPct val="120000"/>
              </a:lnSpc>
              <a:buSzPct val="100000"/>
              <a:buAutoNum type="arabicPeriod" startAt="3"/>
              <a:defRPr b="1" sz="2800">
                <a:solidFill>
                  <a:srgbClr val="A6AAA9"/>
                </a:solidFill>
                <a:latin typeface="+mj-lt"/>
                <a:ea typeface="+mj-ea"/>
                <a:cs typeface="+mj-cs"/>
                <a:sym typeface="Helvetica"/>
              </a:defRPr>
            </a:pPr>
            <a:r>
              <a:t>Innovative Technologien</a:t>
            </a:r>
          </a:p>
          <a:p>
            <a:pPr algn="l">
              <a:lnSpc>
                <a:spcPct val="120000"/>
              </a:lnSpc>
              <a:defRPr b="1" sz="2800">
                <a:solidFill>
                  <a:srgbClr val="A6AAA9"/>
                </a:solidFill>
                <a:latin typeface="+mj-lt"/>
                <a:ea typeface="+mj-ea"/>
                <a:cs typeface="+mj-cs"/>
                <a:sym typeface="Helvetica"/>
              </a:defRPr>
            </a:pPr>
          </a:p>
          <a:p>
            <a:pPr marL="493888" indent="-493888" algn="l">
              <a:lnSpc>
                <a:spcPct val="120000"/>
              </a:lnSpc>
              <a:buSzPct val="100000"/>
              <a:buAutoNum type="arabicPeriod" startAt="4"/>
              <a:defRPr b="1" sz="2800">
                <a:latin typeface="+mj-lt"/>
                <a:ea typeface="+mj-ea"/>
                <a:cs typeface="+mj-cs"/>
                <a:sym typeface="Helvetica"/>
              </a:defRPr>
            </a:pPr>
            <a:r>
              <a:t>Good Governance</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nvSpPr>
        <p:spPr>
          <a:xfrm>
            <a:off x="6510266" y="8476732"/>
            <a:ext cx="4951395" cy="43934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457200">
              <a:spcBef>
                <a:spcPts val="100"/>
              </a:spcBef>
              <a:defRPr b="1" sz="1400">
                <a:solidFill>
                  <a:srgbClr val="252525"/>
                </a:solidFill>
                <a:latin typeface="+mn-lt"/>
                <a:ea typeface="+mn-ea"/>
                <a:cs typeface="+mn-cs"/>
                <a:sym typeface="Helvetica Neue"/>
              </a:defRPr>
            </a:pPr>
            <a:r>
              <a:t>Kupchan Charles ‚No Ones World, 2012</a:t>
            </a:r>
          </a:p>
          <a:p>
            <a:pPr algn="l" defTabSz="457200">
              <a:spcBef>
                <a:spcPts val="100"/>
              </a:spcBef>
              <a:defRPr b="1" sz="1400">
                <a:solidFill>
                  <a:srgbClr val="252525"/>
                </a:solidFill>
                <a:latin typeface="+mn-lt"/>
                <a:ea typeface="+mn-ea"/>
                <a:cs typeface="+mn-cs"/>
                <a:sym typeface="Helvetica Neue"/>
              </a:defRPr>
            </a:pPr>
            <a:r>
              <a:t>Rodrik, Dani ,The Globalization Paradox’ 2012</a:t>
            </a:r>
          </a:p>
        </p:txBody>
      </p:sp>
      <p:sp>
        <p:nvSpPr>
          <p:cNvPr id="256" name="Shape 256"/>
          <p:cNvSpPr/>
          <p:nvPr/>
        </p:nvSpPr>
        <p:spPr>
          <a:xfrm>
            <a:off x="1288214" y="1310692"/>
            <a:ext cx="54641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4.Governance: ’No Ones World‘:</a:t>
            </a:r>
          </a:p>
        </p:txBody>
      </p:sp>
      <p:sp>
        <p:nvSpPr>
          <p:cNvPr id="257" name="Shape 257"/>
          <p:cNvSpPr/>
          <p:nvPr/>
        </p:nvSpPr>
        <p:spPr>
          <a:xfrm>
            <a:off x="1264425" y="3073610"/>
            <a:ext cx="7086501" cy="2504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lgn="l">
              <a:lnSpc>
                <a:spcPct val="120000"/>
              </a:lnSpc>
              <a:defRPr b="1" sz="2800">
                <a:latin typeface="+mj-lt"/>
                <a:ea typeface="+mj-ea"/>
                <a:cs typeface="+mj-cs"/>
                <a:sym typeface="Helvetica"/>
              </a:defRPr>
            </a:pPr>
            <a:r>
              <a:t>Legitimationsverlust  des Westens</a:t>
            </a:r>
          </a:p>
          <a:p>
            <a:pPr algn="l">
              <a:lnSpc>
                <a:spcPct val="120000"/>
              </a:lnSpc>
              <a:defRPr b="1" sz="2800">
                <a:latin typeface="+mj-lt"/>
                <a:ea typeface="+mj-ea"/>
                <a:cs typeface="+mj-cs"/>
                <a:sym typeface="Helvetica"/>
              </a:defRPr>
            </a:pPr>
          </a:p>
          <a:p>
            <a:pPr algn="l">
              <a:lnSpc>
                <a:spcPct val="120000"/>
              </a:lnSpc>
              <a:defRPr b="1" sz="2800">
                <a:latin typeface="+mj-lt"/>
                <a:ea typeface="+mj-ea"/>
                <a:cs typeface="+mj-cs"/>
                <a:sym typeface="Helvetica"/>
              </a:defRPr>
            </a:pPr>
            <a:r>
              <a:t>Autokratien (paternal, kommunitär, tribal)</a:t>
            </a:r>
          </a:p>
          <a:p>
            <a:pPr algn="l">
              <a:lnSpc>
                <a:spcPct val="120000"/>
              </a:lnSpc>
              <a:defRPr b="1" sz="2800">
                <a:latin typeface="+mj-lt"/>
                <a:ea typeface="+mj-ea"/>
                <a:cs typeface="+mj-cs"/>
                <a:sym typeface="Helvetica"/>
              </a:defRPr>
            </a:pPr>
          </a:p>
          <a:p>
            <a:pPr algn="l">
              <a:lnSpc>
                <a:spcPct val="120000"/>
              </a:lnSpc>
              <a:defRPr b="1" sz="2800">
                <a:latin typeface="+mj-lt"/>
                <a:ea typeface="+mj-ea"/>
                <a:cs typeface="+mj-cs"/>
                <a:sym typeface="Helvetica"/>
              </a:defRPr>
            </a:pPr>
            <a:r>
              <a:t>Südamerika</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nvSpPr>
        <p:spPr>
          <a:xfrm>
            <a:off x="1288214" y="1272592"/>
            <a:ext cx="54641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Wie soll das gehen?</a:t>
            </a:r>
          </a:p>
        </p:txBody>
      </p:sp>
      <p:sp>
        <p:nvSpPr>
          <p:cNvPr id="260" name="Shape 260"/>
          <p:cNvSpPr/>
          <p:nvPr/>
        </p:nvSpPr>
        <p:spPr>
          <a:xfrm>
            <a:off x="1329959" y="2221439"/>
            <a:ext cx="9165333" cy="433578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defRPr b="1" sz="2800">
                <a:latin typeface="+mj-lt"/>
                <a:ea typeface="+mj-ea"/>
                <a:cs typeface="+mj-cs"/>
                <a:sym typeface="Helvetica"/>
              </a:defRPr>
            </a:pPr>
          </a:p>
          <a:p>
            <a:pPr algn="l">
              <a:lnSpc>
                <a:spcPct val="120000"/>
              </a:lnSpc>
              <a:defRPr b="1" sz="2400">
                <a:latin typeface="+mj-lt"/>
                <a:ea typeface="+mj-ea"/>
                <a:cs typeface="+mj-cs"/>
                <a:sym typeface="Helvetica"/>
              </a:defRPr>
            </a:pPr>
            <a:r>
              <a:t>Globale Mittelschicht: Wohlstandsmodell, Urbanisierung</a:t>
            </a:r>
          </a:p>
          <a:p>
            <a:pPr algn="l">
              <a:lnSpc>
                <a:spcPct val="120000"/>
              </a:lnSpc>
              <a:defRPr b="1" sz="2400">
                <a:latin typeface="+mj-lt"/>
                <a:ea typeface="+mj-ea"/>
                <a:cs typeface="+mj-cs"/>
                <a:sym typeface="Helvetica"/>
              </a:defRPr>
            </a:pPr>
          </a:p>
          <a:p>
            <a:pPr algn="l">
              <a:lnSpc>
                <a:spcPct val="120000"/>
              </a:lnSpc>
              <a:defRPr b="1" sz="2400">
                <a:latin typeface="+mj-lt"/>
                <a:ea typeface="+mj-ea"/>
                <a:cs typeface="+mj-cs"/>
                <a:sym typeface="Helvetica"/>
              </a:defRPr>
            </a:pPr>
            <a:r>
              <a:t>Expansives Wachstum: Umverteilung, Entropischer Sektor, </a:t>
            </a:r>
          </a:p>
          <a:p>
            <a:pPr algn="l">
              <a:lnSpc>
                <a:spcPct val="120000"/>
              </a:lnSpc>
              <a:defRPr b="1" sz="2400">
                <a:latin typeface="+mj-lt"/>
                <a:ea typeface="+mj-ea"/>
                <a:cs typeface="+mj-cs"/>
                <a:sym typeface="Helvetica"/>
              </a:defRPr>
            </a:pPr>
            <a:r>
              <a:t>                                         Wachstums-Illussion, Zinszahlungen</a:t>
            </a:r>
          </a:p>
          <a:p>
            <a:pPr algn="l">
              <a:lnSpc>
                <a:spcPct val="120000"/>
              </a:lnSpc>
              <a:defRPr b="1" sz="2400">
                <a:latin typeface="+mj-lt"/>
                <a:ea typeface="+mj-ea"/>
                <a:cs typeface="+mj-cs"/>
                <a:sym typeface="Helvetica"/>
              </a:defRPr>
            </a:pPr>
          </a:p>
          <a:p>
            <a:pPr algn="l">
              <a:lnSpc>
                <a:spcPct val="120000"/>
              </a:lnSpc>
              <a:defRPr b="1" sz="2400">
                <a:latin typeface="+mj-lt"/>
                <a:ea typeface="+mj-ea"/>
                <a:cs typeface="+mj-cs"/>
                <a:sym typeface="Helvetica"/>
              </a:defRPr>
            </a:pPr>
            <a:r>
              <a:t>Alternative Technologien: Senke, Primärenergie, Entkopplung </a:t>
            </a:r>
          </a:p>
          <a:p>
            <a:pPr algn="l">
              <a:lnSpc>
                <a:spcPct val="120000"/>
              </a:lnSpc>
              <a:defRPr b="1" sz="2400">
                <a:latin typeface="+mj-lt"/>
                <a:ea typeface="+mj-ea"/>
                <a:cs typeface="+mj-cs"/>
                <a:sym typeface="Helvetica"/>
              </a:defRPr>
            </a:pPr>
            <a:r>
              <a:t>                                        und Re-bound</a:t>
            </a:r>
          </a:p>
          <a:p>
            <a:pPr algn="l">
              <a:lnSpc>
                <a:spcPct val="120000"/>
              </a:lnSpc>
              <a:defRPr b="1" sz="2400">
                <a:latin typeface="+mj-lt"/>
                <a:ea typeface="+mj-ea"/>
                <a:cs typeface="+mj-cs"/>
                <a:sym typeface="Helvetica"/>
              </a:defRPr>
            </a:pPr>
          </a:p>
          <a:p>
            <a:pPr algn="l">
              <a:lnSpc>
                <a:spcPct val="120000"/>
              </a:lnSpc>
              <a:defRPr b="1" sz="2400">
                <a:latin typeface="+mj-lt"/>
                <a:ea typeface="+mj-ea"/>
                <a:cs typeface="+mj-cs"/>
                <a:sym typeface="Helvetica"/>
              </a:defRPr>
            </a:pPr>
            <a:r>
              <a:t>Globale Governance: Demokratie, Autokratie und das Trilemma</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nvSpPr>
        <p:spPr>
          <a:xfrm>
            <a:off x="871468" y="8489432"/>
            <a:ext cx="4951393" cy="43934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457200">
              <a:spcBef>
                <a:spcPts val="100"/>
              </a:spcBef>
              <a:defRPr b="1" sz="1400">
                <a:solidFill>
                  <a:srgbClr val="252525"/>
                </a:solidFill>
                <a:latin typeface="+mn-lt"/>
                <a:ea typeface="+mn-ea"/>
                <a:cs typeface="+mn-cs"/>
                <a:sym typeface="Helvetica Neue"/>
              </a:defRPr>
            </a:pPr>
            <a:r>
              <a:t>Brunnhuber, Stefan ,Die Kunst der Transformation’ 2016a</a:t>
            </a:r>
          </a:p>
          <a:p>
            <a:pPr algn="l" defTabSz="457200">
              <a:spcBef>
                <a:spcPts val="100"/>
              </a:spcBef>
              <a:defRPr b="1" sz="1400">
                <a:solidFill>
                  <a:srgbClr val="252525"/>
                </a:solidFill>
                <a:latin typeface="+mn-lt"/>
                <a:ea typeface="+mn-ea"/>
                <a:cs typeface="+mn-cs"/>
                <a:sym typeface="Helvetica Neue"/>
              </a:defRPr>
            </a:pPr>
            <a:r>
              <a:t>Brunnhuber, Stefan ‚Psychologie im Anthropozän‘ 2016b</a:t>
            </a:r>
          </a:p>
        </p:txBody>
      </p:sp>
      <p:sp>
        <p:nvSpPr>
          <p:cNvPr id="263" name="Shape 263"/>
          <p:cNvSpPr/>
          <p:nvPr/>
        </p:nvSpPr>
        <p:spPr>
          <a:xfrm>
            <a:off x="1275514" y="1336092"/>
            <a:ext cx="54641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Wie soll das gehen?</a:t>
            </a:r>
          </a:p>
        </p:txBody>
      </p:sp>
      <p:sp>
        <p:nvSpPr>
          <p:cNvPr id="264" name="Shape 264"/>
          <p:cNvSpPr/>
          <p:nvPr/>
        </p:nvSpPr>
        <p:spPr>
          <a:xfrm>
            <a:off x="758459" y="2325579"/>
            <a:ext cx="9165333" cy="3746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defRPr b="1" sz="2800">
                <a:latin typeface="+mj-lt"/>
                <a:ea typeface="+mj-ea"/>
                <a:cs typeface="+mj-cs"/>
                <a:sym typeface="Helvetica"/>
              </a:defRPr>
            </a:pPr>
          </a:p>
          <a:p>
            <a:pPr algn="l">
              <a:defRPr b="1" sz="2400">
                <a:latin typeface="+mj-lt"/>
                <a:ea typeface="+mj-ea"/>
                <a:cs typeface="+mj-cs"/>
                <a:sym typeface="Helvetica"/>
              </a:defRPr>
            </a:pPr>
            <a:r>
              <a:t>Globale Mittelschicht: Wohlstandsmodell, Urbanisierung</a:t>
            </a:r>
          </a:p>
          <a:p>
            <a:pPr algn="l">
              <a:defRPr b="1" sz="2400">
                <a:latin typeface="+mj-lt"/>
                <a:ea typeface="+mj-ea"/>
                <a:cs typeface="+mj-cs"/>
                <a:sym typeface="Helvetica"/>
              </a:defRPr>
            </a:pPr>
          </a:p>
          <a:p>
            <a:pPr algn="l">
              <a:defRPr b="1" sz="2400">
                <a:latin typeface="+mj-lt"/>
                <a:ea typeface="+mj-ea"/>
                <a:cs typeface="+mj-cs"/>
                <a:sym typeface="Helvetica"/>
              </a:defRPr>
            </a:pPr>
            <a:r>
              <a:t>Expansives Wachstum: Umverteilung, Entropischer Sektor, </a:t>
            </a:r>
          </a:p>
          <a:p>
            <a:pPr algn="l">
              <a:defRPr b="1" sz="2400">
                <a:latin typeface="+mj-lt"/>
                <a:ea typeface="+mj-ea"/>
                <a:cs typeface="+mj-cs"/>
                <a:sym typeface="Helvetica"/>
              </a:defRPr>
            </a:pPr>
            <a:r>
              <a:t>                                         WachstumsIllussion, Zinszahlungen</a:t>
            </a:r>
          </a:p>
          <a:p>
            <a:pPr algn="l">
              <a:defRPr b="1" sz="2400">
                <a:latin typeface="+mj-lt"/>
                <a:ea typeface="+mj-ea"/>
                <a:cs typeface="+mj-cs"/>
                <a:sym typeface="Helvetica"/>
              </a:defRPr>
            </a:pPr>
          </a:p>
          <a:p>
            <a:pPr algn="l">
              <a:defRPr b="1" sz="2400">
                <a:latin typeface="+mj-lt"/>
                <a:ea typeface="+mj-ea"/>
                <a:cs typeface="+mj-cs"/>
                <a:sym typeface="Helvetica"/>
              </a:defRPr>
            </a:pPr>
            <a:r>
              <a:t>Alternative Technologien: Senke, Primärenergie, Entkopplung </a:t>
            </a:r>
          </a:p>
          <a:p>
            <a:pPr algn="l">
              <a:defRPr b="1" sz="2400">
                <a:latin typeface="+mj-lt"/>
                <a:ea typeface="+mj-ea"/>
                <a:cs typeface="+mj-cs"/>
                <a:sym typeface="Helvetica"/>
              </a:defRPr>
            </a:pPr>
            <a:r>
              <a:t>                                        und Re-bound</a:t>
            </a:r>
          </a:p>
          <a:p>
            <a:pPr algn="l">
              <a:defRPr b="1" sz="2400">
                <a:latin typeface="+mj-lt"/>
                <a:ea typeface="+mj-ea"/>
                <a:cs typeface="+mj-cs"/>
                <a:sym typeface="Helvetica"/>
              </a:defRPr>
            </a:pPr>
          </a:p>
          <a:p>
            <a:pPr algn="l">
              <a:defRPr b="1" sz="2400">
                <a:latin typeface="+mj-lt"/>
                <a:ea typeface="+mj-ea"/>
                <a:cs typeface="+mj-cs"/>
                <a:sym typeface="Helvetica"/>
              </a:defRPr>
            </a:pPr>
            <a:r>
              <a:t>Globale Governance: Demokratie, Autokratie und das Trilemma</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nvSpPr>
        <p:spPr>
          <a:xfrm>
            <a:off x="6496515" y="8536984"/>
            <a:ext cx="4951394" cy="89654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457200">
              <a:spcBef>
                <a:spcPts val="100"/>
              </a:spcBef>
              <a:defRPr b="1" sz="1400">
                <a:solidFill>
                  <a:srgbClr val="252525"/>
                </a:solidFill>
                <a:latin typeface="+mn-lt"/>
                <a:ea typeface="+mn-ea"/>
                <a:cs typeface="+mn-cs"/>
                <a:sym typeface="Helvetica Neue"/>
              </a:defRPr>
            </a:pPr>
            <a:r>
              <a:t>Brunnhuber, Stefan ,Die Kunst der Transformation’ 2016a</a:t>
            </a:r>
          </a:p>
          <a:p>
            <a:pPr algn="l" defTabSz="457200">
              <a:spcBef>
                <a:spcPts val="100"/>
              </a:spcBef>
              <a:defRPr b="1" sz="1400">
                <a:solidFill>
                  <a:srgbClr val="252525"/>
                </a:solidFill>
                <a:latin typeface="+mn-lt"/>
                <a:ea typeface="+mn-ea"/>
                <a:cs typeface="+mn-cs"/>
                <a:sym typeface="Helvetica Neue"/>
              </a:defRPr>
            </a:pPr>
            <a:r>
              <a:t>Brunnhuber, Stefan ‚Psychologie im Anthropozän‘ 2016b</a:t>
            </a:r>
          </a:p>
          <a:p>
            <a:pPr algn="l" defTabSz="457200">
              <a:spcBef>
                <a:spcPts val="100"/>
              </a:spcBef>
              <a:defRPr b="1" sz="1400">
                <a:solidFill>
                  <a:srgbClr val="252525"/>
                </a:solidFill>
                <a:latin typeface="+mn-lt"/>
                <a:ea typeface="+mn-ea"/>
                <a:cs typeface="+mn-cs"/>
                <a:sym typeface="Helvetica Neue"/>
              </a:defRPr>
            </a:pPr>
            <a:r>
              <a:t>Brunnhuber, Stefan ,8 Erkenntnisse um uns und die Welt </a:t>
            </a:r>
          </a:p>
          <a:p>
            <a:pPr algn="l" defTabSz="457200">
              <a:spcBef>
                <a:spcPts val="100"/>
              </a:spcBef>
              <a:defRPr b="1" sz="1400">
                <a:solidFill>
                  <a:srgbClr val="252525"/>
                </a:solidFill>
                <a:latin typeface="+mn-lt"/>
                <a:ea typeface="+mn-ea"/>
                <a:cs typeface="+mn-cs"/>
                <a:sym typeface="Helvetica Neue"/>
              </a:defRPr>
            </a:pPr>
            <a:r>
              <a:t>                                   zu verändern’ 2016c</a:t>
            </a:r>
          </a:p>
        </p:txBody>
      </p:sp>
      <p:sp>
        <p:nvSpPr>
          <p:cNvPr id="267" name="Shape 267"/>
          <p:cNvSpPr/>
          <p:nvPr/>
        </p:nvSpPr>
        <p:spPr>
          <a:xfrm>
            <a:off x="363441" y="5099048"/>
            <a:ext cx="1041858" cy="393701"/>
          </a:xfrm>
          <a:prstGeom prst="rect">
            <a:avLst/>
          </a:prstGeom>
          <a:ln w="12700">
            <a:solidFill>
              <a:srgbClr val="85888D"/>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Genetik  </a:t>
            </a:r>
          </a:p>
        </p:txBody>
      </p:sp>
      <p:sp>
        <p:nvSpPr>
          <p:cNvPr id="268" name="Shape 268"/>
          <p:cNvSpPr/>
          <p:nvPr/>
        </p:nvSpPr>
        <p:spPr>
          <a:xfrm>
            <a:off x="7430268" y="6154420"/>
            <a:ext cx="2498726" cy="393701"/>
          </a:xfrm>
          <a:prstGeom prst="rect">
            <a:avLst/>
          </a:prstGeom>
          <a:ln w="12700">
            <a:solidFill>
              <a:srgbClr val="85888D"/>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Interaktion mit Anderen</a:t>
            </a:r>
          </a:p>
        </p:txBody>
      </p:sp>
      <p:sp>
        <p:nvSpPr>
          <p:cNvPr id="269" name="Shape 269"/>
          <p:cNvSpPr/>
          <p:nvPr/>
        </p:nvSpPr>
        <p:spPr>
          <a:xfrm>
            <a:off x="7680445" y="4108448"/>
            <a:ext cx="2359051" cy="393701"/>
          </a:xfrm>
          <a:prstGeom prst="rect">
            <a:avLst/>
          </a:prstGeom>
          <a:ln w="12700">
            <a:solidFill>
              <a:srgbClr val="85888D"/>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Institutionelle Anreize </a:t>
            </a:r>
          </a:p>
        </p:txBody>
      </p:sp>
      <p:sp>
        <p:nvSpPr>
          <p:cNvPr id="270" name="Shape 270"/>
          <p:cNvSpPr/>
          <p:nvPr/>
        </p:nvSpPr>
        <p:spPr>
          <a:xfrm>
            <a:off x="10329171" y="5099048"/>
            <a:ext cx="2312188" cy="393701"/>
          </a:xfrm>
          <a:prstGeom prst="rect">
            <a:avLst/>
          </a:prstGeom>
          <a:ln w="12700">
            <a:solidFill>
              <a:srgbClr val="85888D"/>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kollektives Verhaltens</a:t>
            </a:r>
          </a:p>
        </p:txBody>
      </p:sp>
      <p:sp>
        <p:nvSpPr>
          <p:cNvPr id="271" name="Shape 271"/>
          <p:cNvSpPr/>
          <p:nvPr/>
        </p:nvSpPr>
        <p:spPr>
          <a:xfrm>
            <a:off x="1909318" y="5111748"/>
            <a:ext cx="1558266" cy="393701"/>
          </a:xfrm>
          <a:prstGeom prst="rect">
            <a:avLst/>
          </a:prstGeom>
          <a:ln w="12700">
            <a:solidFill>
              <a:srgbClr val="85888D"/>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Neurobiologie</a:t>
            </a:r>
          </a:p>
        </p:txBody>
      </p:sp>
      <p:sp>
        <p:nvSpPr>
          <p:cNvPr id="272" name="Shape 272"/>
          <p:cNvSpPr/>
          <p:nvPr/>
        </p:nvSpPr>
        <p:spPr>
          <a:xfrm>
            <a:off x="3907197" y="5099048"/>
            <a:ext cx="2045514" cy="393701"/>
          </a:xfrm>
          <a:prstGeom prst="rect">
            <a:avLst/>
          </a:prstGeom>
          <a:ln w="127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Mentale Vorgänge </a:t>
            </a:r>
          </a:p>
        </p:txBody>
      </p:sp>
      <p:sp>
        <p:nvSpPr>
          <p:cNvPr id="273" name="Shape 273"/>
          <p:cNvSpPr/>
          <p:nvPr/>
        </p:nvSpPr>
        <p:spPr>
          <a:xfrm>
            <a:off x="6456507" y="5099048"/>
            <a:ext cx="2604339" cy="393701"/>
          </a:xfrm>
          <a:prstGeom prst="rect">
            <a:avLst/>
          </a:prstGeom>
          <a:ln w="12700">
            <a:solidFill>
              <a:srgbClr val="85888D"/>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 individuelles Verhalten  </a:t>
            </a:r>
          </a:p>
        </p:txBody>
      </p:sp>
      <p:sp>
        <p:nvSpPr>
          <p:cNvPr id="274" name="Shape 274"/>
          <p:cNvSpPr/>
          <p:nvPr/>
        </p:nvSpPr>
        <p:spPr>
          <a:xfrm flipV="1">
            <a:off x="7130916" y="4561542"/>
            <a:ext cx="469135" cy="469135"/>
          </a:xfrm>
          <a:prstGeom prst="line">
            <a:avLst/>
          </a:prstGeom>
          <a:ln w="25400">
            <a:solidFill>
              <a:srgbClr val="000000"/>
            </a:solidFill>
            <a:miter lim="400000"/>
            <a:tailEnd type="triangle"/>
          </a:ln>
        </p:spPr>
        <p:txBody>
          <a:bodyPr lIns="45718" tIns="45718" rIns="45718" bIns="45718"/>
          <a:lstStyle/>
          <a:p>
            <a:pPr/>
          </a:p>
        </p:txBody>
      </p:sp>
      <p:sp>
        <p:nvSpPr>
          <p:cNvPr id="275" name="Shape 275"/>
          <p:cNvSpPr/>
          <p:nvPr/>
        </p:nvSpPr>
        <p:spPr>
          <a:xfrm>
            <a:off x="7072121" y="5593508"/>
            <a:ext cx="469135" cy="469135"/>
          </a:xfrm>
          <a:prstGeom prst="line">
            <a:avLst/>
          </a:prstGeom>
          <a:ln w="25400">
            <a:solidFill>
              <a:srgbClr val="000000"/>
            </a:solidFill>
            <a:miter lim="400000"/>
            <a:tailEnd type="triangle"/>
          </a:ln>
        </p:spPr>
        <p:txBody>
          <a:bodyPr lIns="45718" tIns="45718" rIns="45718" bIns="45718"/>
          <a:lstStyle/>
          <a:p>
            <a:pPr/>
          </a:p>
        </p:txBody>
      </p:sp>
      <p:sp>
        <p:nvSpPr>
          <p:cNvPr id="276" name="Shape 276"/>
          <p:cNvSpPr/>
          <p:nvPr/>
        </p:nvSpPr>
        <p:spPr>
          <a:xfrm flipV="1">
            <a:off x="9988415" y="5694795"/>
            <a:ext cx="469135" cy="469135"/>
          </a:xfrm>
          <a:prstGeom prst="line">
            <a:avLst/>
          </a:prstGeom>
          <a:ln w="25400">
            <a:solidFill>
              <a:srgbClr val="000000"/>
            </a:solidFill>
            <a:miter lim="400000"/>
            <a:tailEnd type="triangle"/>
          </a:ln>
        </p:spPr>
        <p:txBody>
          <a:bodyPr lIns="45718" tIns="45718" rIns="45718" bIns="45718"/>
          <a:lstStyle/>
          <a:p>
            <a:pPr/>
          </a:p>
        </p:txBody>
      </p:sp>
      <p:sp>
        <p:nvSpPr>
          <p:cNvPr id="277" name="Shape 277"/>
          <p:cNvSpPr/>
          <p:nvPr/>
        </p:nvSpPr>
        <p:spPr>
          <a:xfrm>
            <a:off x="9988416" y="4570522"/>
            <a:ext cx="469135" cy="469135"/>
          </a:xfrm>
          <a:prstGeom prst="line">
            <a:avLst/>
          </a:prstGeom>
          <a:ln w="25400">
            <a:solidFill>
              <a:srgbClr val="000000"/>
            </a:solidFill>
            <a:miter lim="400000"/>
            <a:tailEnd type="triangle"/>
          </a:ln>
        </p:spPr>
        <p:txBody>
          <a:bodyPr lIns="45718" tIns="45718" rIns="45718" bIns="45718"/>
          <a:lstStyle/>
          <a:p>
            <a:pPr/>
          </a:p>
        </p:txBody>
      </p:sp>
      <p:sp>
        <p:nvSpPr>
          <p:cNvPr id="278" name="Shape 278"/>
          <p:cNvSpPr/>
          <p:nvPr/>
        </p:nvSpPr>
        <p:spPr>
          <a:xfrm>
            <a:off x="9201016" y="5295900"/>
            <a:ext cx="860984" cy="0"/>
          </a:xfrm>
          <a:prstGeom prst="line">
            <a:avLst/>
          </a:prstGeom>
          <a:ln w="25400">
            <a:solidFill>
              <a:srgbClr val="000000"/>
            </a:solidFill>
            <a:miter lim="400000"/>
            <a:tailEnd type="triangle"/>
          </a:ln>
        </p:spPr>
        <p:txBody>
          <a:bodyPr lIns="45718" tIns="45718" rIns="45718" bIns="45718"/>
          <a:lstStyle/>
          <a:p>
            <a:pPr/>
          </a:p>
        </p:txBody>
      </p:sp>
      <p:sp>
        <p:nvSpPr>
          <p:cNvPr id="279" name="Shape 279"/>
          <p:cNvSpPr/>
          <p:nvPr/>
        </p:nvSpPr>
        <p:spPr>
          <a:xfrm>
            <a:off x="5992774" y="5295900"/>
            <a:ext cx="423672" cy="0"/>
          </a:xfrm>
          <a:prstGeom prst="line">
            <a:avLst/>
          </a:prstGeom>
          <a:ln w="25400">
            <a:solidFill>
              <a:srgbClr val="000000"/>
            </a:solidFill>
            <a:miter lim="400000"/>
            <a:tailEnd type="triangle"/>
          </a:ln>
        </p:spPr>
        <p:txBody>
          <a:bodyPr lIns="45718" tIns="45718" rIns="45718" bIns="45718"/>
          <a:lstStyle/>
          <a:p>
            <a:pPr/>
          </a:p>
        </p:txBody>
      </p:sp>
      <p:sp>
        <p:nvSpPr>
          <p:cNvPr id="280" name="Shape 280"/>
          <p:cNvSpPr/>
          <p:nvPr/>
        </p:nvSpPr>
        <p:spPr>
          <a:xfrm>
            <a:off x="3498007" y="5295900"/>
            <a:ext cx="408411" cy="0"/>
          </a:xfrm>
          <a:prstGeom prst="line">
            <a:avLst/>
          </a:prstGeom>
          <a:ln w="25400">
            <a:solidFill>
              <a:srgbClr val="000000"/>
            </a:solidFill>
            <a:miter lim="400000"/>
            <a:tailEnd type="triangle"/>
          </a:ln>
        </p:spPr>
        <p:txBody>
          <a:bodyPr lIns="45718" tIns="45718" rIns="45718" bIns="45718"/>
          <a:lstStyle/>
          <a:p>
            <a:pPr/>
          </a:p>
        </p:txBody>
      </p:sp>
      <p:sp>
        <p:nvSpPr>
          <p:cNvPr id="281" name="Shape 281"/>
          <p:cNvSpPr/>
          <p:nvPr/>
        </p:nvSpPr>
        <p:spPr>
          <a:xfrm>
            <a:off x="1439079" y="5295900"/>
            <a:ext cx="436462" cy="0"/>
          </a:xfrm>
          <a:prstGeom prst="line">
            <a:avLst/>
          </a:prstGeom>
          <a:ln w="25400">
            <a:solidFill>
              <a:srgbClr val="000000"/>
            </a:solidFill>
            <a:miter lim="400000"/>
            <a:tailEnd type="triangle"/>
          </a:ln>
        </p:spPr>
        <p:txBody>
          <a:bodyPr lIns="45718" tIns="45718" rIns="45718" bIns="45718"/>
          <a:lstStyle/>
          <a:p>
            <a:pPr/>
          </a:p>
        </p:txBody>
      </p:sp>
      <p:sp>
        <p:nvSpPr>
          <p:cNvPr id="282" name="Shape 282"/>
          <p:cNvSpPr/>
          <p:nvPr/>
        </p:nvSpPr>
        <p:spPr>
          <a:xfrm flipV="1">
            <a:off x="11771848" y="5694795"/>
            <a:ext cx="2" cy="1544251"/>
          </a:xfrm>
          <a:prstGeom prst="line">
            <a:avLst/>
          </a:prstGeom>
          <a:ln w="50800">
            <a:solidFill>
              <a:schemeClr val="accent2"/>
            </a:solidFill>
            <a:miter lim="400000"/>
          </a:ln>
        </p:spPr>
        <p:txBody>
          <a:bodyPr lIns="45718" tIns="45718" rIns="45718" bIns="45718"/>
          <a:lstStyle/>
          <a:p>
            <a:pPr/>
          </a:p>
        </p:txBody>
      </p:sp>
      <p:sp>
        <p:nvSpPr>
          <p:cNvPr id="283" name="Shape 283"/>
          <p:cNvSpPr/>
          <p:nvPr/>
        </p:nvSpPr>
        <p:spPr>
          <a:xfrm flipV="1">
            <a:off x="11771847" y="3482294"/>
            <a:ext cx="2" cy="1414710"/>
          </a:xfrm>
          <a:prstGeom prst="line">
            <a:avLst/>
          </a:prstGeom>
          <a:ln w="50800">
            <a:solidFill>
              <a:schemeClr val="accent2"/>
            </a:solidFill>
            <a:miter lim="400000"/>
          </a:ln>
        </p:spPr>
        <p:txBody>
          <a:bodyPr lIns="45718" tIns="45718" rIns="45718" bIns="45718"/>
          <a:lstStyle/>
          <a:p>
            <a:pPr/>
          </a:p>
        </p:txBody>
      </p:sp>
      <p:sp>
        <p:nvSpPr>
          <p:cNvPr id="284" name="Shape 284"/>
          <p:cNvSpPr/>
          <p:nvPr/>
        </p:nvSpPr>
        <p:spPr>
          <a:xfrm>
            <a:off x="8652439" y="3492500"/>
            <a:ext cx="3132111" cy="0"/>
          </a:xfrm>
          <a:prstGeom prst="line">
            <a:avLst/>
          </a:prstGeom>
          <a:ln w="50800">
            <a:solidFill>
              <a:schemeClr val="accent2"/>
            </a:solidFill>
            <a:miter lim="400000"/>
          </a:ln>
        </p:spPr>
        <p:txBody>
          <a:bodyPr lIns="45718" tIns="45718" rIns="45718" bIns="45718"/>
          <a:lstStyle/>
          <a:p>
            <a:pPr/>
          </a:p>
        </p:txBody>
      </p:sp>
      <p:sp>
        <p:nvSpPr>
          <p:cNvPr id="285" name="Shape 285"/>
          <p:cNvSpPr/>
          <p:nvPr/>
        </p:nvSpPr>
        <p:spPr>
          <a:xfrm>
            <a:off x="960568" y="7228840"/>
            <a:ext cx="10823980" cy="2"/>
          </a:xfrm>
          <a:prstGeom prst="line">
            <a:avLst/>
          </a:prstGeom>
          <a:ln w="50800">
            <a:solidFill>
              <a:schemeClr val="accent2"/>
            </a:solidFill>
            <a:miter lim="400000"/>
          </a:ln>
        </p:spPr>
        <p:txBody>
          <a:bodyPr lIns="45718" tIns="45718" rIns="45718" bIns="45718"/>
          <a:lstStyle/>
          <a:p>
            <a:pPr/>
          </a:p>
        </p:txBody>
      </p:sp>
      <p:sp>
        <p:nvSpPr>
          <p:cNvPr id="286" name="Shape 286"/>
          <p:cNvSpPr/>
          <p:nvPr/>
        </p:nvSpPr>
        <p:spPr>
          <a:xfrm flipV="1">
            <a:off x="6760725" y="5579145"/>
            <a:ext cx="2" cy="1414711"/>
          </a:xfrm>
          <a:prstGeom prst="line">
            <a:avLst/>
          </a:prstGeom>
          <a:ln w="50800">
            <a:solidFill>
              <a:schemeClr val="accent2"/>
            </a:solidFill>
            <a:miter lim="400000"/>
            <a:tailEnd type="triangle"/>
          </a:ln>
        </p:spPr>
        <p:txBody>
          <a:bodyPr lIns="45718" tIns="45718" rIns="45718" bIns="45718"/>
          <a:lstStyle/>
          <a:p>
            <a:pPr/>
          </a:p>
        </p:txBody>
      </p:sp>
      <p:sp>
        <p:nvSpPr>
          <p:cNvPr id="287" name="Shape 287"/>
          <p:cNvSpPr/>
          <p:nvPr/>
        </p:nvSpPr>
        <p:spPr>
          <a:xfrm flipV="1">
            <a:off x="4834070" y="5643915"/>
            <a:ext cx="2" cy="1414711"/>
          </a:xfrm>
          <a:prstGeom prst="line">
            <a:avLst/>
          </a:prstGeom>
          <a:ln w="50800">
            <a:solidFill>
              <a:schemeClr val="accent2"/>
            </a:solidFill>
            <a:miter lim="400000"/>
            <a:tailEnd type="triangle"/>
          </a:ln>
        </p:spPr>
        <p:txBody>
          <a:bodyPr lIns="45718" tIns="45718" rIns="45718" bIns="45718"/>
          <a:lstStyle/>
          <a:p>
            <a:pPr/>
          </a:p>
        </p:txBody>
      </p:sp>
      <p:sp>
        <p:nvSpPr>
          <p:cNvPr id="288" name="Shape 288"/>
          <p:cNvSpPr/>
          <p:nvPr/>
        </p:nvSpPr>
        <p:spPr>
          <a:xfrm flipV="1">
            <a:off x="2751270" y="5643915"/>
            <a:ext cx="2" cy="1414711"/>
          </a:xfrm>
          <a:prstGeom prst="line">
            <a:avLst/>
          </a:prstGeom>
          <a:ln w="50800">
            <a:solidFill>
              <a:schemeClr val="accent2"/>
            </a:solidFill>
            <a:miter lim="400000"/>
            <a:tailEnd type="triangle"/>
          </a:ln>
        </p:spPr>
        <p:txBody>
          <a:bodyPr lIns="45718" tIns="45718" rIns="45718" bIns="45718"/>
          <a:lstStyle/>
          <a:p>
            <a:pPr/>
          </a:p>
        </p:txBody>
      </p:sp>
      <p:sp>
        <p:nvSpPr>
          <p:cNvPr id="289" name="Shape 289"/>
          <p:cNvSpPr/>
          <p:nvPr/>
        </p:nvSpPr>
        <p:spPr>
          <a:xfrm flipV="1">
            <a:off x="988510" y="5643915"/>
            <a:ext cx="2" cy="1414711"/>
          </a:xfrm>
          <a:prstGeom prst="line">
            <a:avLst/>
          </a:prstGeom>
          <a:ln w="50800">
            <a:solidFill>
              <a:schemeClr val="accent2"/>
            </a:solidFill>
            <a:miter lim="400000"/>
            <a:tailEnd type="triangle"/>
          </a:ln>
        </p:spPr>
        <p:txBody>
          <a:bodyPr lIns="45718" tIns="45718" rIns="45718" bIns="45718"/>
          <a:lstStyle/>
          <a:p>
            <a:pPr/>
          </a:p>
        </p:txBody>
      </p:sp>
      <p:sp>
        <p:nvSpPr>
          <p:cNvPr id="290" name="Shape 290"/>
          <p:cNvSpPr/>
          <p:nvPr/>
        </p:nvSpPr>
        <p:spPr>
          <a:xfrm flipV="1">
            <a:off x="8679629" y="6569744"/>
            <a:ext cx="2" cy="553651"/>
          </a:xfrm>
          <a:prstGeom prst="line">
            <a:avLst/>
          </a:prstGeom>
          <a:ln w="50800">
            <a:solidFill>
              <a:schemeClr val="accent2"/>
            </a:solidFill>
            <a:miter lim="400000"/>
            <a:tailEnd type="triangle"/>
          </a:ln>
        </p:spPr>
        <p:txBody>
          <a:bodyPr lIns="45718" tIns="45718" rIns="45718" bIns="45718"/>
          <a:lstStyle/>
          <a:p>
            <a:pPr/>
          </a:p>
        </p:txBody>
      </p:sp>
      <p:sp>
        <p:nvSpPr>
          <p:cNvPr id="291" name="Shape 291"/>
          <p:cNvSpPr/>
          <p:nvPr/>
        </p:nvSpPr>
        <p:spPr>
          <a:xfrm>
            <a:off x="8679629" y="3486072"/>
            <a:ext cx="2" cy="553650"/>
          </a:xfrm>
          <a:prstGeom prst="line">
            <a:avLst/>
          </a:prstGeom>
          <a:ln w="50800">
            <a:solidFill>
              <a:schemeClr val="accent2"/>
            </a:solidFill>
            <a:miter lim="400000"/>
            <a:tailEnd type="triangle"/>
          </a:ln>
        </p:spPr>
        <p:txBody>
          <a:bodyPr lIns="45718" tIns="45718" rIns="45718" bIns="45718"/>
          <a:lstStyle/>
          <a:p>
            <a:pPr/>
          </a:p>
        </p:txBody>
      </p:sp>
      <p:sp>
        <p:nvSpPr>
          <p:cNvPr id="292" name="Shape 292"/>
          <p:cNvSpPr/>
          <p:nvPr/>
        </p:nvSpPr>
        <p:spPr>
          <a:xfrm>
            <a:off x="1262814" y="1191214"/>
            <a:ext cx="7576416"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Psychologie in der Postwachstums- gesellschaft</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nvSpPr>
        <p:spPr>
          <a:xfrm>
            <a:off x="1288214" y="1272592"/>
            <a:ext cx="7576416"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Psychologie in der Postwachstums- gesellschaft: Beispiele</a:t>
            </a:r>
          </a:p>
        </p:txBody>
      </p:sp>
      <p:sp>
        <p:nvSpPr>
          <p:cNvPr id="295" name="Shape 295"/>
          <p:cNvSpPr/>
          <p:nvPr/>
        </p:nvSpPr>
        <p:spPr>
          <a:xfrm>
            <a:off x="637176" y="2876952"/>
            <a:ext cx="5991524" cy="57734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20000"/>
              </a:lnSpc>
              <a:defRPr b="1" sz="2400">
                <a:latin typeface="+mj-lt"/>
                <a:ea typeface="+mj-ea"/>
                <a:cs typeface="+mj-cs"/>
                <a:sym typeface="Helvetica"/>
              </a:defRPr>
            </a:pPr>
            <a:r>
              <a:t>Die implizite Psychologie der Ökonomie</a:t>
            </a:r>
          </a:p>
          <a:p>
            <a:pPr algn="l">
              <a:lnSpc>
                <a:spcPct val="120000"/>
              </a:lnSpc>
              <a:defRPr b="1" sz="2400">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Die Tragödie des Präfrontalen Cortex</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Alles eine Frage der Erzählkultur</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Kooperation, Empathie und Fairness</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Psychologie des Verzichts</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Warum verändern wir uns nicht?</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Wann gelingt Transformation?</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nvSpPr>
        <p:spPr>
          <a:xfrm>
            <a:off x="1288214" y="1272592"/>
            <a:ext cx="7576416"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Psychologie in der Postwachstums- gesellschaft: Beispiele</a:t>
            </a:r>
          </a:p>
        </p:txBody>
      </p:sp>
      <p:sp>
        <p:nvSpPr>
          <p:cNvPr id="298" name="Shape 298"/>
          <p:cNvSpPr/>
          <p:nvPr/>
        </p:nvSpPr>
        <p:spPr>
          <a:xfrm>
            <a:off x="624476" y="2876952"/>
            <a:ext cx="5991524" cy="57734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20000"/>
              </a:lnSpc>
              <a:defRPr b="1" sz="2400">
                <a:solidFill>
                  <a:srgbClr val="A6AAA9"/>
                </a:solidFill>
                <a:latin typeface="+mj-lt"/>
                <a:ea typeface="+mj-ea"/>
                <a:cs typeface="+mj-cs"/>
                <a:sym typeface="Helvetica"/>
              </a:defRPr>
            </a:pPr>
            <a:r>
              <a:t>Die implizite Psychologie der Ökonomie</a:t>
            </a:r>
          </a:p>
          <a:p>
            <a:pPr algn="l">
              <a:lnSpc>
                <a:spcPct val="120000"/>
              </a:lnSpc>
              <a:defRPr b="1" sz="2400">
                <a:latin typeface="+mj-lt"/>
                <a:ea typeface="+mj-ea"/>
                <a:cs typeface="+mj-cs"/>
                <a:sym typeface="Helvetica"/>
              </a:defRPr>
            </a:pPr>
          </a:p>
          <a:p>
            <a:pPr algn="l">
              <a:lnSpc>
                <a:spcPct val="120000"/>
              </a:lnSpc>
              <a:defRPr b="1" sz="2400">
                <a:latin typeface="+mj-lt"/>
                <a:ea typeface="+mj-ea"/>
                <a:cs typeface="+mj-cs"/>
                <a:sym typeface="Helvetica"/>
              </a:defRPr>
            </a:pPr>
            <a:r>
              <a:t>Die Tragödie des Präfrontalen Cortex</a:t>
            </a:r>
          </a:p>
          <a:p>
            <a:pPr algn="l">
              <a:lnSpc>
                <a:spcPct val="120000"/>
              </a:lnSpc>
              <a:defRPr b="1" sz="2400">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Alles eine Frage der Erzählkultur</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Kooperation, Empathie und Fairness</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Psychologie des Verzichts</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Warum verändern wir uns nicht?</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Wann gelingt Transformation?</a:t>
            </a:r>
          </a:p>
        </p:txBody>
      </p:sp>
      <p:pic>
        <p:nvPicPr>
          <p:cNvPr id="299" name="image7.tif"/>
          <p:cNvPicPr>
            <a:picLocks noChangeAspect="1"/>
          </p:cNvPicPr>
          <p:nvPr/>
        </p:nvPicPr>
        <p:blipFill>
          <a:blip r:embed="rId2">
            <a:extLst/>
          </a:blip>
          <a:stretch>
            <a:fillRect/>
          </a:stretch>
        </p:blipFill>
        <p:spPr>
          <a:xfrm>
            <a:off x="9290050" y="3505200"/>
            <a:ext cx="2070100" cy="2159000"/>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nvSpPr>
        <p:spPr>
          <a:xfrm>
            <a:off x="1288214" y="1272592"/>
            <a:ext cx="7576416"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Psychologie in der Postwachstums- gesellschaft: Beispiele</a:t>
            </a:r>
          </a:p>
        </p:txBody>
      </p:sp>
      <p:sp>
        <p:nvSpPr>
          <p:cNvPr id="302" name="Shape 302"/>
          <p:cNvSpPr/>
          <p:nvPr/>
        </p:nvSpPr>
        <p:spPr>
          <a:xfrm>
            <a:off x="624476" y="2876952"/>
            <a:ext cx="5991524" cy="57734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20000"/>
              </a:lnSpc>
              <a:defRPr b="1" sz="2400">
                <a:solidFill>
                  <a:srgbClr val="A6AAA9"/>
                </a:solidFill>
                <a:latin typeface="+mj-lt"/>
                <a:ea typeface="+mj-ea"/>
                <a:cs typeface="+mj-cs"/>
                <a:sym typeface="Helvetica"/>
              </a:defRPr>
            </a:pPr>
            <a:r>
              <a:t>Die implizite Psychologie der Ökonomie</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Die Tragödie des Präfrontalen Cortex</a:t>
            </a:r>
          </a:p>
          <a:p>
            <a:pPr algn="l">
              <a:lnSpc>
                <a:spcPct val="120000"/>
              </a:lnSpc>
              <a:defRPr b="1" sz="2400">
                <a:latin typeface="+mj-lt"/>
                <a:ea typeface="+mj-ea"/>
                <a:cs typeface="+mj-cs"/>
                <a:sym typeface="Helvetica"/>
              </a:defRPr>
            </a:pPr>
          </a:p>
          <a:p>
            <a:pPr algn="l">
              <a:lnSpc>
                <a:spcPct val="120000"/>
              </a:lnSpc>
              <a:defRPr b="1" sz="2400">
                <a:latin typeface="+mj-lt"/>
                <a:ea typeface="+mj-ea"/>
                <a:cs typeface="+mj-cs"/>
                <a:sym typeface="Helvetica"/>
              </a:defRPr>
            </a:pPr>
            <a:r>
              <a:t>Alles eine Frage der Erzählkultur</a:t>
            </a:r>
          </a:p>
          <a:p>
            <a:pPr algn="l">
              <a:lnSpc>
                <a:spcPct val="120000"/>
              </a:lnSpc>
              <a:defRPr b="1" sz="2400">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Kooperation, Empathie und Fairness</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Psychologie des Verzichts</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Warum verändern wir uns nicht?</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Wann gelingt Transformation?</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nvSpPr>
        <p:spPr>
          <a:xfrm>
            <a:off x="5926068" y="8933932"/>
            <a:ext cx="5516144" cy="43934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lgn="l" defTabSz="457200">
              <a:spcBef>
                <a:spcPts val="100"/>
              </a:spcBef>
              <a:defRPr b="1" sz="1400">
                <a:solidFill>
                  <a:srgbClr val="252525"/>
                </a:solidFill>
                <a:latin typeface="+mn-lt"/>
                <a:ea typeface="+mn-ea"/>
                <a:cs typeface="+mn-cs"/>
                <a:sym typeface="Helvetica Neue"/>
              </a:defRPr>
            </a:pPr>
            <a:r>
              <a:t>Brunnhuber, Stefan ,Die Kunst der Transformation’ 2016</a:t>
            </a:r>
          </a:p>
          <a:p>
            <a:pPr algn="l" defTabSz="457200">
              <a:spcBef>
                <a:spcPts val="100"/>
              </a:spcBef>
              <a:defRPr b="1" sz="1400">
                <a:solidFill>
                  <a:srgbClr val="252525"/>
                </a:solidFill>
                <a:latin typeface="+mn-lt"/>
                <a:ea typeface="+mn-ea"/>
                <a:cs typeface="+mn-cs"/>
                <a:sym typeface="Helvetica Neue"/>
              </a:defRPr>
            </a:pPr>
            <a:r>
              <a:t>Cruzen Paul, Geology of Mankind, </a:t>
            </a:r>
            <a:r>
              <a:rPr>
                <a:solidFill>
                  <a:srgbClr val="000000"/>
                </a:solidFill>
              </a:rPr>
              <a:t>Nature 415, 23, 3 January 2002</a:t>
            </a:r>
          </a:p>
        </p:txBody>
      </p:sp>
      <p:sp>
        <p:nvSpPr>
          <p:cNvPr id="206" name="Shape 206"/>
          <p:cNvSpPr/>
          <p:nvPr/>
        </p:nvSpPr>
        <p:spPr>
          <a:xfrm>
            <a:off x="1275514" y="1272592"/>
            <a:ext cx="54641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Wir leben im Anthropozän:</a:t>
            </a:r>
          </a:p>
        </p:txBody>
      </p:sp>
      <p:pic>
        <p:nvPicPr>
          <p:cNvPr id="207" name="image2.tif"/>
          <p:cNvPicPr>
            <a:picLocks noChangeAspect="1"/>
          </p:cNvPicPr>
          <p:nvPr/>
        </p:nvPicPr>
        <p:blipFill>
          <a:blip r:embed="rId2">
            <a:alphaModFix amt="66480"/>
            <a:extLst/>
          </a:blip>
          <a:stretch>
            <a:fillRect/>
          </a:stretch>
        </p:blipFill>
        <p:spPr>
          <a:xfrm>
            <a:off x="2665264" y="1953616"/>
            <a:ext cx="6632872" cy="6632874"/>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nvSpPr>
        <p:spPr>
          <a:xfrm>
            <a:off x="1288214" y="1272592"/>
            <a:ext cx="7576416"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Psychologie in der Postwachstums- gesellschaft: Beispiele</a:t>
            </a:r>
          </a:p>
        </p:txBody>
      </p:sp>
      <p:sp>
        <p:nvSpPr>
          <p:cNvPr id="305" name="Shape 305"/>
          <p:cNvSpPr/>
          <p:nvPr/>
        </p:nvSpPr>
        <p:spPr>
          <a:xfrm>
            <a:off x="662576" y="2864252"/>
            <a:ext cx="5991524" cy="57734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20000"/>
              </a:lnSpc>
              <a:defRPr b="1" sz="2400">
                <a:solidFill>
                  <a:srgbClr val="A6AAA9"/>
                </a:solidFill>
                <a:latin typeface="+mj-lt"/>
                <a:ea typeface="+mj-ea"/>
                <a:cs typeface="+mj-cs"/>
                <a:sym typeface="Helvetica"/>
              </a:defRPr>
            </a:pPr>
            <a:r>
              <a:t>Die implizite Psychologie der Ökonomie</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Die Tragödie des Präfrontalen Cortex</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Alles eine Frage der Erzählkultur</a:t>
            </a:r>
          </a:p>
          <a:p>
            <a:pPr algn="l">
              <a:lnSpc>
                <a:spcPct val="120000"/>
              </a:lnSpc>
              <a:defRPr b="1" sz="2400">
                <a:latin typeface="+mj-lt"/>
                <a:ea typeface="+mj-ea"/>
                <a:cs typeface="+mj-cs"/>
                <a:sym typeface="Helvetica"/>
              </a:defRPr>
            </a:pPr>
          </a:p>
          <a:p>
            <a:pPr algn="l">
              <a:lnSpc>
                <a:spcPct val="120000"/>
              </a:lnSpc>
              <a:defRPr b="1" sz="2400">
                <a:latin typeface="+mj-lt"/>
                <a:ea typeface="+mj-ea"/>
                <a:cs typeface="+mj-cs"/>
                <a:sym typeface="Helvetica"/>
              </a:defRPr>
            </a:pPr>
            <a:r>
              <a:t>Kooperation, Empathie und Fairness</a:t>
            </a:r>
          </a:p>
          <a:p>
            <a:pPr algn="l">
              <a:lnSpc>
                <a:spcPct val="120000"/>
              </a:lnSpc>
              <a:defRPr b="1" sz="2400">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Psychologie des Verzichts</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Warum verändern wir uns nicht?</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Wann gelingt Transformation?</a:t>
            </a:r>
          </a:p>
        </p:txBody>
      </p:sp>
      <p:pic>
        <p:nvPicPr>
          <p:cNvPr id="306" name="image3.jpeg"/>
          <p:cNvPicPr>
            <a:picLocks noChangeAspect="1"/>
          </p:cNvPicPr>
          <p:nvPr/>
        </p:nvPicPr>
        <p:blipFill>
          <a:blip r:embed="rId2">
            <a:extLst/>
          </a:blip>
          <a:stretch>
            <a:fillRect/>
          </a:stretch>
        </p:blipFill>
        <p:spPr>
          <a:xfrm>
            <a:off x="8050558" y="2243383"/>
            <a:ext cx="3063465" cy="2878175"/>
          </a:xfrm>
          <a:prstGeom prst="rect">
            <a:avLst/>
          </a:prstGeom>
          <a:ln w="12700">
            <a:miter lim="400000"/>
          </a:ln>
        </p:spPr>
      </p:pic>
      <p:pic>
        <p:nvPicPr>
          <p:cNvPr id="307" name="image4.jpeg"/>
          <p:cNvPicPr>
            <a:picLocks noChangeAspect="1"/>
          </p:cNvPicPr>
          <p:nvPr/>
        </p:nvPicPr>
        <p:blipFill>
          <a:blip r:embed="rId3">
            <a:extLst/>
          </a:blip>
          <a:stretch>
            <a:fillRect/>
          </a:stretch>
        </p:blipFill>
        <p:spPr>
          <a:xfrm>
            <a:off x="8050558" y="5228749"/>
            <a:ext cx="3063465" cy="1365241"/>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nvSpPr>
        <p:spPr>
          <a:xfrm>
            <a:off x="1288214" y="1272592"/>
            <a:ext cx="7576416"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Psychologie in der Postwachstums- gesellschaft: Beispiele</a:t>
            </a:r>
          </a:p>
        </p:txBody>
      </p:sp>
      <p:sp>
        <p:nvSpPr>
          <p:cNvPr id="310" name="Shape 310"/>
          <p:cNvSpPr/>
          <p:nvPr/>
        </p:nvSpPr>
        <p:spPr>
          <a:xfrm>
            <a:off x="662576" y="2864252"/>
            <a:ext cx="5991524" cy="57734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20000"/>
              </a:lnSpc>
              <a:defRPr b="1" sz="2400">
                <a:solidFill>
                  <a:srgbClr val="A6AAA9"/>
                </a:solidFill>
                <a:latin typeface="+mj-lt"/>
                <a:ea typeface="+mj-ea"/>
                <a:cs typeface="+mj-cs"/>
                <a:sym typeface="Helvetica"/>
              </a:defRPr>
            </a:pPr>
            <a:r>
              <a:t>Die implizite Psychologie der Ökonomie</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Die Tragödie des Präfrontalen Cortex</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Alles eine Frage der Erzählkultur</a:t>
            </a:r>
          </a:p>
          <a:p>
            <a:pPr algn="l">
              <a:lnSpc>
                <a:spcPct val="120000"/>
              </a:lnSpc>
              <a:defRPr b="1" sz="2400">
                <a:latin typeface="+mj-lt"/>
                <a:ea typeface="+mj-ea"/>
                <a:cs typeface="+mj-cs"/>
                <a:sym typeface="Helvetica"/>
              </a:defRPr>
            </a:pPr>
          </a:p>
          <a:p>
            <a:pPr algn="l">
              <a:lnSpc>
                <a:spcPct val="120000"/>
              </a:lnSpc>
              <a:defRPr b="1" sz="2400">
                <a:latin typeface="+mj-lt"/>
                <a:ea typeface="+mj-ea"/>
                <a:cs typeface="+mj-cs"/>
                <a:sym typeface="Helvetica"/>
              </a:defRPr>
            </a:pPr>
            <a:r>
              <a:t>Kooperation, Empathie und Fairness</a:t>
            </a:r>
          </a:p>
          <a:p>
            <a:pPr algn="l">
              <a:lnSpc>
                <a:spcPct val="120000"/>
              </a:lnSpc>
              <a:defRPr b="1" sz="2400">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Psychologie des Verzichts</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Warum verändern wir uns nicht?</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Wann gelingt Transformation?</a:t>
            </a:r>
          </a:p>
        </p:txBody>
      </p:sp>
      <p:pic>
        <p:nvPicPr>
          <p:cNvPr id="311" name="image10.png"/>
          <p:cNvPicPr>
            <a:picLocks noChangeAspect="1"/>
          </p:cNvPicPr>
          <p:nvPr/>
        </p:nvPicPr>
        <p:blipFill>
          <a:blip r:embed="rId2">
            <a:extLst/>
          </a:blip>
          <a:stretch>
            <a:fillRect/>
          </a:stretch>
        </p:blipFill>
        <p:spPr>
          <a:xfrm>
            <a:off x="6221876" y="3297142"/>
            <a:ext cx="6998360" cy="4469104"/>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nvSpPr>
        <p:spPr>
          <a:xfrm>
            <a:off x="1288214" y="1272592"/>
            <a:ext cx="7576416"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Psychologie in der Postwachstums- gesellschaft: Beispiele</a:t>
            </a:r>
          </a:p>
        </p:txBody>
      </p:sp>
      <p:sp>
        <p:nvSpPr>
          <p:cNvPr id="314" name="Shape 314"/>
          <p:cNvSpPr/>
          <p:nvPr/>
        </p:nvSpPr>
        <p:spPr>
          <a:xfrm>
            <a:off x="662576" y="2889652"/>
            <a:ext cx="5991524" cy="57734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20000"/>
              </a:lnSpc>
              <a:defRPr b="1" sz="2400">
                <a:solidFill>
                  <a:srgbClr val="A6AAA9"/>
                </a:solidFill>
                <a:latin typeface="+mj-lt"/>
                <a:ea typeface="+mj-ea"/>
                <a:cs typeface="+mj-cs"/>
                <a:sym typeface="Helvetica"/>
              </a:defRPr>
            </a:pPr>
            <a:r>
              <a:t>Die implizite Psychologie der Ökonomie</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Die Tragödie des Präfrontalen Cortex</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Alles eine Frage der Erzählkultur</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Kooperation, Empathie und Fairness</a:t>
            </a:r>
          </a:p>
          <a:p>
            <a:pPr algn="l">
              <a:lnSpc>
                <a:spcPct val="120000"/>
              </a:lnSpc>
              <a:defRPr b="1" sz="2400">
                <a:latin typeface="+mj-lt"/>
                <a:ea typeface="+mj-ea"/>
                <a:cs typeface="+mj-cs"/>
                <a:sym typeface="Helvetica"/>
              </a:defRPr>
            </a:pPr>
          </a:p>
          <a:p>
            <a:pPr algn="l">
              <a:lnSpc>
                <a:spcPct val="120000"/>
              </a:lnSpc>
              <a:defRPr b="1" sz="2400">
                <a:latin typeface="+mj-lt"/>
                <a:ea typeface="+mj-ea"/>
                <a:cs typeface="+mj-cs"/>
                <a:sym typeface="Helvetica"/>
              </a:defRPr>
            </a:pPr>
            <a:r>
              <a:t>Psychologie des Verzichts</a:t>
            </a:r>
          </a:p>
          <a:p>
            <a:pPr algn="l">
              <a:lnSpc>
                <a:spcPct val="120000"/>
              </a:lnSpc>
              <a:defRPr b="1" sz="2400">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Warum verändern wir uns nicht?</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Wann gelingt Transformation?</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6" name="Shape 316"/>
          <p:cNvSpPr/>
          <p:nvPr/>
        </p:nvSpPr>
        <p:spPr>
          <a:xfrm>
            <a:off x="1288214" y="1272592"/>
            <a:ext cx="7576416"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Psychologie in der Postwachstums- gesellschaft: Beispiele</a:t>
            </a:r>
          </a:p>
        </p:txBody>
      </p:sp>
      <p:sp>
        <p:nvSpPr>
          <p:cNvPr id="317" name="Shape 317"/>
          <p:cNvSpPr/>
          <p:nvPr/>
        </p:nvSpPr>
        <p:spPr>
          <a:xfrm>
            <a:off x="599076" y="2876952"/>
            <a:ext cx="5991524" cy="57734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20000"/>
              </a:lnSpc>
              <a:defRPr b="1" sz="2400">
                <a:solidFill>
                  <a:srgbClr val="A6AAA9"/>
                </a:solidFill>
                <a:latin typeface="+mj-lt"/>
                <a:ea typeface="+mj-ea"/>
                <a:cs typeface="+mj-cs"/>
                <a:sym typeface="Helvetica"/>
              </a:defRPr>
            </a:pPr>
            <a:r>
              <a:t>Die implizite Psychologie der Ökonomie</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Die Tragödie des Präfrontalen Cortex</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Alles eine Frage der Erzählkultur</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Kooperation, Empathie und Fairness</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Psychologie des Verzichts</a:t>
            </a:r>
          </a:p>
          <a:p>
            <a:pPr algn="l">
              <a:lnSpc>
                <a:spcPct val="120000"/>
              </a:lnSpc>
              <a:defRPr b="1" sz="2400">
                <a:latin typeface="+mj-lt"/>
                <a:ea typeface="+mj-ea"/>
                <a:cs typeface="+mj-cs"/>
                <a:sym typeface="Helvetica"/>
              </a:defRPr>
            </a:pPr>
          </a:p>
          <a:p>
            <a:pPr algn="l">
              <a:lnSpc>
                <a:spcPct val="120000"/>
              </a:lnSpc>
              <a:defRPr b="1" sz="2400">
                <a:latin typeface="+mj-lt"/>
                <a:ea typeface="+mj-ea"/>
                <a:cs typeface="+mj-cs"/>
                <a:sym typeface="Helvetica"/>
              </a:defRPr>
            </a:pPr>
            <a:r>
              <a:t>Warum verändern wir uns nicht?</a:t>
            </a:r>
          </a:p>
          <a:p>
            <a:pPr algn="l">
              <a:lnSpc>
                <a:spcPct val="120000"/>
              </a:lnSpc>
              <a:defRPr b="1" sz="2400">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Wann gelingt Transformation?</a:t>
            </a:r>
          </a:p>
        </p:txBody>
      </p:sp>
      <p:pic>
        <p:nvPicPr>
          <p:cNvPr id="318" name="image11.png"/>
          <p:cNvPicPr>
            <a:picLocks noChangeAspect="1"/>
          </p:cNvPicPr>
          <p:nvPr/>
        </p:nvPicPr>
        <p:blipFill>
          <a:blip r:embed="rId2">
            <a:extLst/>
          </a:blip>
          <a:stretch>
            <a:fillRect/>
          </a:stretch>
        </p:blipFill>
        <p:spPr>
          <a:xfrm>
            <a:off x="6812160" y="2889004"/>
            <a:ext cx="6548240" cy="4813792"/>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nvSpPr>
        <p:spPr>
          <a:xfrm>
            <a:off x="1288214" y="1272592"/>
            <a:ext cx="7576416"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Psychologie in der Postwachstums- gesellschaft: Beispiele</a:t>
            </a:r>
          </a:p>
        </p:txBody>
      </p:sp>
      <p:sp>
        <p:nvSpPr>
          <p:cNvPr id="321" name="Shape 321"/>
          <p:cNvSpPr/>
          <p:nvPr/>
        </p:nvSpPr>
        <p:spPr>
          <a:xfrm>
            <a:off x="649876" y="2889652"/>
            <a:ext cx="5991524" cy="57734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20000"/>
              </a:lnSpc>
              <a:defRPr b="1" sz="2400">
                <a:solidFill>
                  <a:srgbClr val="A6AAA9"/>
                </a:solidFill>
                <a:latin typeface="+mj-lt"/>
                <a:ea typeface="+mj-ea"/>
                <a:cs typeface="+mj-cs"/>
                <a:sym typeface="Helvetica"/>
              </a:defRPr>
            </a:pPr>
            <a:r>
              <a:t>Die implizite Psychologie der Ökonomie</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Die Tragödie des Präfrontalen Cortex</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Alles eine Frage der Erzählkultur</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Kooperation, Empathie und Fairness</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Psychologie des Verzichts</a:t>
            </a:r>
          </a:p>
          <a:p>
            <a:pPr algn="l">
              <a:lnSpc>
                <a:spcPct val="120000"/>
              </a:lnSpc>
              <a:defRPr b="1" sz="2400">
                <a:solidFill>
                  <a:srgbClr val="A6AAA9"/>
                </a:solidFill>
                <a:latin typeface="+mj-lt"/>
                <a:ea typeface="+mj-ea"/>
                <a:cs typeface="+mj-cs"/>
                <a:sym typeface="Helvetica"/>
              </a:defRPr>
            </a:pPr>
          </a:p>
          <a:p>
            <a:pPr algn="l">
              <a:lnSpc>
                <a:spcPct val="120000"/>
              </a:lnSpc>
              <a:defRPr b="1" sz="2400">
                <a:solidFill>
                  <a:srgbClr val="A6AAA9"/>
                </a:solidFill>
                <a:latin typeface="+mj-lt"/>
                <a:ea typeface="+mj-ea"/>
                <a:cs typeface="+mj-cs"/>
                <a:sym typeface="Helvetica"/>
              </a:defRPr>
            </a:pPr>
            <a:r>
              <a:t>Warum verändern wir uns nicht?</a:t>
            </a:r>
          </a:p>
          <a:p>
            <a:pPr algn="l">
              <a:lnSpc>
                <a:spcPct val="120000"/>
              </a:lnSpc>
              <a:defRPr b="1" sz="2400">
                <a:latin typeface="+mj-lt"/>
                <a:ea typeface="+mj-ea"/>
                <a:cs typeface="+mj-cs"/>
                <a:sym typeface="Helvetica"/>
              </a:defRPr>
            </a:pPr>
          </a:p>
          <a:p>
            <a:pPr algn="l">
              <a:lnSpc>
                <a:spcPct val="120000"/>
              </a:lnSpc>
              <a:defRPr b="1" sz="2400">
                <a:latin typeface="+mj-lt"/>
                <a:ea typeface="+mj-ea"/>
                <a:cs typeface="+mj-cs"/>
                <a:sym typeface="Helvetica"/>
              </a:defRPr>
            </a:pPr>
            <a:r>
              <a:t>Wann gelingt Transformation?</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nvSpPr>
        <p:spPr>
          <a:xfrm>
            <a:off x="1300913" y="1310692"/>
            <a:ext cx="6392591"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Psychologie des Postwachstumsarguments:</a:t>
            </a:r>
          </a:p>
        </p:txBody>
      </p:sp>
      <p:sp>
        <p:nvSpPr>
          <p:cNvPr id="324" name="Shape 324"/>
          <p:cNvSpPr/>
          <p:nvPr/>
        </p:nvSpPr>
        <p:spPr>
          <a:xfrm>
            <a:off x="1253235" y="3416300"/>
            <a:ext cx="6309844" cy="467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2200">
                <a:latin typeface="+mj-lt"/>
                <a:ea typeface="+mj-ea"/>
                <a:cs typeface="+mj-cs"/>
                <a:sym typeface="Helvetica"/>
              </a:defRPr>
            </a:pPr>
            <a:r>
              <a:t>Psychologie im Anthropozän:</a:t>
            </a:r>
          </a:p>
          <a:p>
            <a:pPr algn="l">
              <a:defRPr b="1" sz="2200">
                <a:latin typeface="+mj-lt"/>
                <a:ea typeface="+mj-ea"/>
                <a:cs typeface="+mj-cs"/>
                <a:sym typeface="Helvetica"/>
              </a:defRPr>
            </a:pPr>
          </a:p>
          <a:p>
            <a:pPr marL="271637" indent="-271637" algn="l">
              <a:buSzPct val="75000"/>
              <a:buChar char="•"/>
              <a:defRPr sz="2200"/>
            </a:pPr>
            <a:r>
              <a:t>Äußere und Innere Grenzen</a:t>
            </a:r>
          </a:p>
          <a:p>
            <a:pPr marL="271637" indent="-271637" algn="l">
              <a:buSzPct val="75000"/>
              <a:buChar char="•"/>
              <a:defRPr sz="2200"/>
            </a:pPr>
            <a:r>
              <a:t>Vernetzung und Ansteckung</a:t>
            </a:r>
          </a:p>
          <a:p>
            <a:pPr marL="271637" indent="-271637" algn="l">
              <a:buSzPct val="75000"/>
              <a:buChar char="•"/>
              <a:defRPr sz="2200"/>
            </a:pPr>
            <a:r>
              <a:t>No free Lunch - No Exit</a:t>
            </a:r>
          </a:p>
          <a:p>
            <a:pPr algn="l">
              <a:defRPr b="1" sz="1800">
                <a:solidFill>
                  <a:srgbClr val="A6AAA9"/>
                </a:solidFill>
                <a:latin typeface="+mj-lt"/>
                <a:ea typeface="+mj-ea"/>
                <a:cs typeface="+mj-cs"/>
                <a:sym typeface="Helvetica"/>
              </a:defRPr>
            </a:pPr>
          </a:p>
          <a:p>
            <a:pPr algn="l">
              <a:defRPr b="1" sz="2200">
                <a:latin typeface="+mj-lt"/>
                <a:ea typeface="+mj-ea"/>
                <a:cs typeface="+mj-cs"/>
                <a:sym typeface="Helvetica"/>
              </a:defRPr>
            </a:pPr>
          </a:p>
          <a:p>
            <a:pPr algn="l">
              <a:defRPr b="1" sz="2200">
                <a:latin typeface="+mj-lt"/>
                <a:ea typeface="+mj-ea"/>
                <a:cs typeface="+mj-cs"/>
                <a:sym typeface="Helvetica"/>
              </a:defRPr>
            </a:pPr>
            <a:r>
              <a:t>Menschliche Hard - und Software: </a:t>
            </a:r>
          </a:p>
          <a:p>
            <a:pPr algn="l">
              <a:defRPr b="1" sz="2200">
                <a:latin typeface="+mj-lt"/>
                <a:ea typeface="+mj-ea"/>
                <a:cs typeface="+mj-cs"/>
                <a:sym typeface="Helvetica"/>
              </a:defRPr>
            </a:pPr>
          </a:p>
          <a:p>
            <a:pPr marL="271637" indent="-271637" algn="l">
              <a:buSzPct val="75000"/>
              <a:buChar char="•"/>
              <a:defRPr sz="2200"/>
            </a:pPr>
            <a:r>
              <a:t>Weniger ist Mehr aber Anders</a:t>
            </a:r>
          </a:p>
          <a:p>
            <a:pPr marL="271637" indent="-271637" algn="l">
              <a:buSzPct val="75000"/>
              <a:buChar char="•"/>
              <a:defRPr sz="2200"/>
            </a:pPr>
            <a:r>
              <a:t>Diskrimination - Frames</a:t>
            </a:r>
          </a:p>
          <a:p>
            <a:pPr marL="271637" indent="-271637" algn="l">
              <a:buSzPct val="75000"/>
              <a:buChar char="•"/>
              <a:defRPr sz="2200"/>
            </a:pPr>
            <a:r>
              <a:t>Empathie - Verteilung - Kooperation</a:t>
            </a:r>
          </a:p>
          <a:p>
            <a:pPr marL="222250" indent="-222250" algn="l">
              <a:buSzPct val="75000"/>
              <a:buChar char="•"/>
              <a:defRPr sz="2200"/>
            </a:pPr>
            <a:r>
              <a:t>In group Identität /Bewusstseinsschwerpunktes</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6" name="image12.png"/>
          <p:cNvPicPr>
            <a:picLocks noChangeAspect="1"/>
          </p:cNvPicPr>
          <p:nvPr/>
        </p:nvPicPr>
        <p:blipFill>
          <a:blip r:embed="rId2">
            <a:extLst/>
          </a:blip>
          <a:stretch>
            <a:fillRect/>
          </a:stretch>
        </p:blipFill>
        <p:spPr>
          <a:xfrm>
            <a:off x="10242905" y="5540771"/>
            <a:ext cx="2526590" cy="4022329"/>
          </a:xfrm>
          <a:prstGeom prst="rect">
            <a:avLst/>
          </a:prstGeom>
          <a:ln w="12700">
            <a:miter lim="400000"/>
          </a:ln>
        </p:spPr>
      </p:pic>
      <p:sp>
        <p:nvSpPr>
          <p:cNvPr id="327" name="Shape 327"/>
          <p:cNvSpPr/>
          <p:nvPr/>
        </p:nvSpPr>
        <p:spPr>
          <a:xfrm>
            <a:off x="130286" y="276431"/>
            <a:ext cx="8325743" cy="92007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‚Den Kollisionskurs der Menschheit umlenken in Richtung Nachhaltigkeit. Das wollen wir eigentlich alle.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Stefan Brunnhuber gibt psychologisch fundierte Antworten. So etwas brauchen wir beim Club of Rome.‘</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r>
              <a:t> - Ernst Ulrich von Weizsäcker,  Ko-Präsident des Club of Rome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Times New Roman"/>
                <a:ea typeface="Times New Roman"/>
                <a:cs typeface="Times New Roman"/>
                <a:sym typeface="Times New Roman"/>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‚Nur aus dem Inneren heraus kann Nachhaltigkeit gefördert und gelebt sein. Wir brauchen ein solches Buch,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um die Debatte für die wohl wichtigste Debatte über unser zukünftiges Zusammenleben zu eröffnen’</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r>
              <a:t>- Prof. Dr. Dr. Felix Unger, Herzchirurg, Präsident  der Europäischen Akademie der Wissenschaften und Künste -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Times New Roman"/>
                <a:ea typeface="Times New Roman"/>
                <a:cs typeface="Times New Roman"/>
                <a:sym typeface="Times New Roman"/>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‚Der Titel des Buches „Kunst der Transformation“ trifft genau ein zentrales Problem der Nachhaltigkeitsdiskussion</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.wir sind nicht unbeteiligte Beobachter, sondern wir sind der Overshoot.’</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r>
              <a:t>-Prof. v. Hauff- Entwicklungsökonom Universität Kaiserlautern -</a:t>
            </a:r>
          </a:p>
          <a:p>
            <a:pPr algn="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‚Brunnhuber gelingt es eine psychologische Anthropologie zu entwerfen und das psychosoziale Potential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für einen Wandel in Richtung Postwachstumsökonomie zu entfalten.’</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r>
              <a:t>-Prof. Peukert- Finanzökonom Universität Erfurt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‚Ein kleiner Harry Potter für die aktuelle Nachhaltigkeitsdiskussion.  Muss man unbedingt lesen!‘</a:t>
            </a:r>
          </a:p>
          <a:p>
            <a:pPr marL="166370" indent="-167005" algn="l" defTabSz="457200">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j-lt"/>
                <a:ea typeface="+mj-ea"/>
                <a:cs typeface="+mj-cs"/>
                <a:sym typeface="Helvetica"/>
              </a:defRPr>
            </a:pPr>
            <a:r>
              <a:t>	-</a:t>
            </a:r>
            <a:r>
              <a:rPr b="1">
                <a:latin typeface="Times New Roman"/>
                <a:ea typeface="Times New Roman"/>
                <a:cs typeface="Times New Roman"/>
                <a:sym typeface="Times New Roman"/>
              </a:rPr>
              <a:t>Prof. Leukefeld Energieexperte und Energiebotschafter der Bundesregierung -</a:t>
            </a:r>
            <a:endParaRPr b="1">
              <a:latin typeface="Times New Roman"/>
              <a:ea typeface="Times New Roman"/>
              <a:cs typeface="Times New Roman"/>
              <a:sym typeface="Times New Roman"/>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Times New Roman"/>
                <a:ea typeface="Times New Roman"/>
                <a:cs typeface="Times New Roman"/>
                <a:sym typeface="Times New Roman"/>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‚Dieses Buch ist ein wichtiger Beitrag über die gesellschaftlichen Herausforderungen in der Abenddämmerung des Kapitalismus!‘</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r>
              <a:t> -Rainer Voss- ehemaliger Investmentbanker, protagonist in &lt;master of the universe&gt;-</a:t>
            </a:r>
          </a:p>
          <a:p>
            <a:pPr algn="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‚Erkenntnis über die gegenwärtige Situation der Welt ist schwer zu erreichen, aber Erkenntnis führt nicht automatisch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zur richtigen Einsicht, und richtige Einsicht führt nicht automatisch zu richtigem Handeln. Da gibt es in unserem Kopf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eine Menge Hürden. Dazu wird dieses Buch wesentlich beitragen.’</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r>
              <a:t>-Prof. Dr. Dr.Gerhard Roth, Neurobiologe und Hirnforscher, Bremen - </a:t>
            </a:r>
          </a:p>
          <a:p>
            <a:pPr algn="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p>
          <a:p>
            <a:pPr algn="l" defTabSz="457200">
              <a:tabLst>
                <a:tab pos="2870200" algn="r"/>
                <a:tab pos="5740400" algn="r"/>
              </a:tabLst>
              <a:defRPr i="1" sz="1200">
                <a:latin typeface="Times New Roman"/>
                <a:ea typeface="Times New Roman"/>
                <a:cs typeface="Times New Roman"/>
                <a:sym typeface="Times New Roman"/>
              </a:defRPr>
            </a:pPr>
            <a:r>
              <a:t> ‚Ein interessanter neuer Ansatz…viel Erfolg‘.</a:t>
            </a:r>
          </a:p>
          <a:p>
            <a:pPr algn="l" defTabSz="457200">
              <a:tabLst>
                <a:tab pos="2870200" algn="r"/>
                <a:tab pos="5740400" algn="r"/>
              </a:tabLst>
              <a:defRPr b="1" sz="1100">
                <a:latin typeface="Trebuchet MS"/>
                <a:ea typeface="Trebuchet MS"/>
                <a:cs typeface="Trebuchet MS"/>
                <a:sym typeface="Trebuchet MS"/>
              </a:defRPr>
            </a:pPr>
            <a:r>
              <a:t>-</a:t>
            </a:r>
            <a:r>
              <a:rPr>
                <a:latin typeface="Times New Roman"/>
                <a:ea typeface="Times New Roman"/>
                <a:cs typeface="Times New Roman"/>
                <a:sym typeface="Times New Roman"/>
              </a:rPr>
              <a:t>Prof. Dr. Dr. J. Radermacher, Universität Ulm-</a:t>
            </a:r>
            <a:endParaRPr>
              <a:latin typeface="Times New Roman"/>
              <a:ea typeface="Times New Roman"/>
              <a:cs typeface="Times New Roman"/>
              <a:sym typeface="Times New Roman"/>
            </a:endParaRPr>
          </a:p>
          <a:p>
            <a:pPr algn="l" defTabSz="457200">
              <a:tabLst>
                <a:tab pos="2870200" algn="r"/>
                <a:tab pos="5740400" algn="r"/>
              </a:tabLst>
              <a:defRPr b="1" sz="1100">
                <a:latin typeface="Times New Roman"/>
                <a:ea typeface="Times New Roman"/>
                <a:cs typeface="Times New Roman"/>
                <a:sym typeface="Times New Roman"/>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‚Ein Buch, das Mut macht zur Veränderung!‘</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r>
              <a:t>-Prof. Dr. Gustav Dobos, Direktor, Universität Duisburg-Essen-</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j-lt"/>
                <a:ea typeface="+mj-ea"/>
                <a:cs typeface="+mj-cs"/>
                <a:sym typeface="Helvetica"/>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‚Ein Muss für alle…’</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r>
              <a:t>-Prof. A. Michalsen, Charite, Berlin-</a:t>
            </a:r>
          </a:p>
          <a:p>
            <a:pPr algn="l" defTabSz="457200">
              <a:tabLst>
                <a:tab pos="2870200" algn="r"/>
                <a:tab pos="5740400" algn="r"/>
              </a:tabLst>
              <a:defRPr b="1" sz="1100">
                <a:latin typeface="Times New Roman"/>
                <a:ea typeface="Times New Roman"/>
                <a:cs typeface="Times New Roman"/>
                <a:sym typeface="Times New Roman"/>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‚Menschen haben der biologischen die kulturelle Evolution hinzugefügt und seither durch ihr kulturelles und zivilisatorisches Tun die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vorgefundene Welt nachhaltig verändert. Dieses Buch zeigt auf, wie diesem Dilemma begegnet werden kann.’</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r>
              <a:t>-Prof. Wolf Singer, Direktor Neurophysiologie, Max Planck Institut, Frankfurt am Main-</a:t>
            </a:r>
          </a:p>
          <a:p>
            <a:pPr algn="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‚a psychological perspective on sustainability -- that is fully real. It is just waiting to be realized.‘</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r>
              <a:t>-Garry Jacobs, President World Academy of Science and Arts (WAAS)-</a:t>
            </a:r>
          </a:p>
          <a:p>
            <a:pPr algn="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‚A book that must be read - is my strong recommendation.’</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r>
              <a:t>-Heitor Gurgulino de Souza, President, World Academy of Art and Science (WAAS)-</a:t>
            </a:r>
          </a:p>
          <a:p>
            <a:pPr algn="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Times New Roman"/>
                <a:ea typeface="Times New Roman"/>
                <a:cs typeface="Times New Roman"/>
                <a:sym typeface="Times New Roman"/>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‚Diese Publikation, die trotz eines hohen fachlichen Niveaus sehr verständlich und lesbar ist, dringt zum Kernproblem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aller Nachhaltigkeitsbemühungen vor: Warum tun wir uns mit der nötigen Transformation so schwer?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Die vom Verfasser aufgedeckten Perspektiven schließen eine klaffende Lücke innerhalb der Nachhaltigkeitsforschung.’</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r>
              <a:t>-Prof. Niko Paech,  Universität Oldenburg,-</a:t>
            </a:r>
          </a:p>
          <a:p>
            <a:pPr algn="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00">
                <a:latin typeface="Times New Roman"/>
                <a:ea typeface="Times New Roman"/>
                <a:cs typeface="Times New Roman"/>
                <a:sym typeface="Times New Roman"/>
              </a:defRPr>
            </a:pPr>
            <a:r>
              <a:t>‚strongly recommend…‘</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100">
                <a:latin typeface="Times New Roman"/>
                <a:ea typeface="Times New Roman"/>
                <a:cs typeface="Times New Roman"/>
                <a:sym typeface="Times New Roman"/>
              </a:defRPr>
            </a:pPr>
            <a:r>
              <a:t>Prof. Michal Kleiber, Präsident (em.) der polnischen Akademie der Wissenschaften,ehemaliger Wissenschaftsministern Polens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9" name="image3.tif"/>
          <p:cNvPicPr>
            <a:picLocks noChangeAspect="1"/>
          </p:cNvPicPr>
          <p:nvPr/>
        </p:nvPicPr>
        <p:blipFill>
          <a:blip r:embed="rId2">
            <a:extLst/>
          </a:blip>
          <a:stretch>
            <a:fillRect/>
          </a:stretch>
        </p:blipFill>
        <p:spPr>
          <a:xfrm>
            <a:off x="6396442" y="2353604"/>
            <a:ext cx="6260290" cy="6284841"/>
          </a:xfrm>
          <a:prstGeom prst="rect">
            <a:avLst/>
          </a:prstGeom>
          <a:ln w="12700">
            <a:miter lim="400000"/>
          </a:ln>
        </p:spPr>
      </p:pic>
      <p:pic>
        <p:nvPicPr>
          <p:cNvPr id="210" name="image4.tif"/>
          <p:cNvPicPr>
            <a:picLocks noChangeAspect="1"/>
          </p:cNvPicPr>
          <p:nvPr/>
        </p:nvPicPr>
        <p:blipFill>
          <a:blip r:embed="rId3">
            <a:extLst/>
          </a:blip>
          <a:stretch>
            <a:fillRect/>
          </a:stretch>
        </p:blipFill>
        <p:spPr>
          <a:xfrm>
            <a:off x="267709" y="2502940"/>
            <a:ext cx="6137440" cy="6195520"/>
          </a:xfrm>
          <a:prstGeom prst="rect">
            <a:avLst/>
          </a:prstGeom>
          <a:ln w="12700">
            <a:miter lim="400000"/>
          </a:ln>
        </p:spPr>
      </p:pic>
      <p:sp>
        <p:nvSpPr>
          <p:cNvPr id="211" name="Shape 211"/>
          <p:cNvSpPr/>
          <p:nvPr/>
        </p:nvSpPr>
        <p:spPr>
          <a:xfrm>
            <a:off x="1251507" y="1263649"/>
            <a:ext cx="7707785"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800">
                <a:solidFill>
                  <a:srgbClr val="0B5D18"/>
                </a:solidFill>
                <a:latin typeface="+mj-lt"/>
                <a:ea typeface="+mj-ea"/>
                <a:cs typeface="+mj-cs"/>
                <a:sym typeface="Helvetica"/>
              </a:defRPr>
            </a:lvl1pPr>
          </a:lstStyle>
          <a:p>
            <a:pPr/>
            <a:r>
              <a:t>Im Anthropozän: Die grosse Beschleunigung</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nvSpPr>
        <p:spPr>
          <a:xfrm>
            <a:off x="6205468" y="8576347"/>
            <a:ext cx="5228108" cy="43934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lgn="l" defTabSz="457200">
              <a:spcBef>
                <a:spcPts val="100"/>
              </a:spcBef>
              <a:defRPr b="1" sz="1400">
                <a:latin typeface="+mn-lt"/>
                <a:ea typeface="+mn-ea"/>
                <a:cs typeface="+mn-cs"/>
                <a:sym typeface="Helvetica Neue"/>
              </a:defRPr>
            </a:pPr>
            <a:r>
              <a:t>Johan Rockström u. a.: A safe operating space for humanity. </a:t>
            </a:r>
          </a:p>
          <a:p>
            <a:pPr algn="l" defTabSz="457200">
              <a:spcBef>
                <a:spcPts val="100"/>
              </a:spcBef>
              <a:defRPr b="1" sz="1400">
                <a:latin typeface="+mn-lt"/>
                <a:ea typeface="+mn-ea"/>
                <a:cs typeface="+mn-cs"/>
                <a:sym typeface="Helvetica Neue"/>
              </a:defRPr>
            </a:pPr>
            <a:r>
              <a:t>In: </a:t>
            </a:r>
            <a:r>
              <a:rPr u="sng">
                <a:solidFill>
                  <a:srgbClr val="0000FF"/>
                </a:solidFill>
                <a:uFill>
                  <a:solidFill>
                    <a:srgbClr val="0000FF"/>
                  </a:solidFill>
                </a:uFill>
                <a:hlinkClick r:id="rId2" invalidUrl="" action="" tgtFrame="" tooltip="" history="1" highlightClick="0" endSnd="0"/>
              </a:rPr>
              <a:t>Nature</a:t>
            </a:r>
            <a:r>
              <a:t>. 461, 2009, S. 472–475. (24 September 2009)</a:t>
            </a:r>
          </a:p>
        </p:txBody>
      </p:sp>
      <p:pic>
        <p:nvPicPr>
          <p:cNvPr id="214" name="image5.tif"/>
          <p:cNvPicPr>
            <a:picLocks noChangeAspect="1"/>
          </p:cNvPicPr>
          <p:nvPr/>
        </p:nvPicPr>
        <p:blipFill>
          <a:blip r:embed="rId3">
            <a:extLst/>
          </a:blip>
          <a:stretch>
            <a:fillRect/>
          </a:stretch>
        </p:blipFill>
        <p:spPr>
          <a:xfrm>
            <a:off x="4127500" y="2705100"/>
            <a:ext cx="5765800" cy="4000500"/>
          </a:xfrm>
          <a:prstGeom prst="rect">
            <a:avLst/>
          </a:prstGeom>
          <a:ln w="12700">
            <a:miter lim="400000"/>
          </a:ln>
        </p:spPr>
      </p:pic>
      <p:sp>
        <p:nvSpPr>
          <p:cNvPr id="215" name="Shape 215"/>
          <p:cNvSpPr/>
          <p:nvPr/>
        </p:nvSpPr>
        <p:spPr>
          <a:xfrm>
            <a:off x="1321785" y="1285291"/>
            <a:ext cx="5464102"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800">
                <a:solidFill>
                  <a:srgbClr val="0B5D18"/>
                </a:solidFill>
                <a:latin typeface="+mj-lt"/>
                <a:ea typeface="+mj-ea"/>
                <a:cs typeface="+mj-cs"/>
                <a:sym typeface="Helvetica"/>
              </a:defRPr>
            </a:lvl1pPr>
          </a:lstStyle>
          <a:p>
            <a:pPr/>
            <a:r>
              <a:t>Planetarische Grenzen:</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nvSpPr>
        <p:spPr>
          <a:xfrm>
            <a:off x="1275514" y="1259891"/>
            <a:ext cx="5464100"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Grenzen und Tragweite des Standardarguments:</a:t>
            </a:r>
          </a:p>
        </p:txBody>
      </p:sp>
      <p:sp>
        <p:nvSpPr>
          <p:cNvPr id="218" name="Shape 218"/>
          <p:cNvSpPr/>
          <p:nvPr/>
        </p:nvSpPr>
        <p:spPr>
          <a:xfrm>
            <a:off x="1315223" y="3106419"/>
            <a:ext cx="5335144" cy="35407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marL="493888" indent="-493888" algn="l">
              <a:lnSpc>
                <a:spcPct val="120000"/>
              </a:lnSpc>
              <a:buSzPct val="100000"/>
              <a:buAutoNum type="arabicPeriod" startAt="1"/>
              <a:defRPr b="1" sz="2800">
                <a:latin typeface="+mj-lt"/>
                <a:ea typeface="+mj-ea"/>
                <a:cs typeface="+mj-cs"/>
                <a:sym typeface="Helvetica"/>
              </a:defRPr>
            </a:pPr>
            <a:r>
              <a:t>Demographie-Faktor</a:t>
            </a:r>
          </a:p>
          <a:p>
            <a:pPr algn="l">
              <a:lnSpc>
                <a:spcPct val="120000"/>
              </a:lnSpc>
              <a:defRPr b="1" sz="2800">
                <a:latin typeface="+mj-lt"/>
                <a:ea typeface="+mj-ea"/>
                <a:cs typeface="+mj-cs"/>
                <a:sym typeface="Helvetica"/>
              </a:defRPr>
            </a:pPr>
          </a:p>
          <a:p>
            <a:pPr marL="493888" indent="-493888" algn="l">
              <a:lnSpc>
                <a:spcPct val="120000"/>
              </a:lnSpc>
              <a:buSzPct val="100000"/>
              <a:buAutoNum type="arabicPeriod" startAt="2"/>
              <a:defRPr b="1" sz="2800">
                <a:latin typeface="+mj-lt"/>
                <a:ea typeface="+mj-ea"/>
                <a:cs typeface="+mj-cs"/>
                <a:sym typeface="Helvetica"/>
              </a:defRPr>
            </a:pPr>
            <a:r>
              <a:t>Expansiver Wachstumspfad</a:t>
            </a:r>
          </a:p>
          <a:p>
            <a:pPr algn="l">
              <a:lnSpc>
                <a:spcPct val="120000"/>
              </a:lnSpc>
              <a:defRPr b="1" sz="2800">
                <a:latin typeface="+mj-lt"/>
                <a:ea typeface="+mj-ea"/>
                <a:cs typeface="+mj-cs"/>
                <a:sym typeface="Helvetica"/>
              </a:defRPr>
            </a:pPr>
          </a:p>
          <a:p>
            <a:pPr marL="493888" indent="-493888" algn="l">
              <a:lnSpc>
                <a:spcPct val="120000"/>
              </a:lnSpc>
              <a:buSzPct val="100000"/>
              <a:buAutoNum type="arabicPeriod" startAt="3"/>
              <a:defRPr b="1" sz="2800">
                <a:latin typeface="+mj-lt"/>
                <a:ea typeface="+mj-ea"/>
                <a:cs typeface="+mj-cs"/>
                <a:sym typeface="Helvetica"/>
              </a:defRPr>
            </a:pPr>
            <a:r>
              <a:t>Innovative Technologien</a:t>
            </a:r>
          </a:p>
          <a:p>
            <a:pPr algn="l">
              <a:lnSpc>
                <a:spcPct val="120000"/>
              </a:lnSpc>
              <a:defRPr b="1" sz="2800">
                <a:latin typeface="+mj-lt"/>
                <a:ea typeface="+mj-ea"/>
                <a:cs typeface="+mj-cs"/>
                <a:sym typeface="Helvetica"/>
              </a:defRPr>
            </a:pPr>
          </a:p>
          <a:p>
            <a:pPr marL="493888" indent="-493888" algn="l">
              <a:lnSpc>
                <a:spcPct val="120000"/>
              </a:lnSpc>
              <a:buSzPct val="100000"/>
              <a:buAutoNum type="arabicPeriod" startAt="4"/>
              <a:defRPr b="1" sz="2800">
                <a:latin typeface="+mj-lt"/>
                <a:ea typeface="+mj-ea"/>
                <a:cs typeface="+mj-cs"/>
                <a:sym typeface="Helvetica"/>
              </a:defRPr>
            </a:pPr>
            <a:r>
              <a:t>Good Governance</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0" name="image1.jpeg"/>
          <p:cNvPicPr>
            <a:picLocks noChangeAspect="1"/>
          </p:cNvPicPr>
          <p:nvPr/>
        </p:nvPicPr>
        <p:blipFill>
          <a:blip r:embed="rId2">
            <a:alphaModFix amt="56763"/>
            <a:extLst/>
          </a:blip>
          <a:stretch>
            <a:fillRect/>
          </a:stretch>
        </p:blipFill>
        <p:spPr>
          <a:xfrm>
            <a:off x="855528" y="1236603"/>
            <a:ext cx="11293743" cy="7534396"/>
          </a:xfrm>
          <a:prstGeom prst="rect">
            <a:avLst/>
          </a:prstGeom>
          <a:ln w="12700">
            <a:miter lim="400000"/>
          </a:ln>
        </p:spPr>
      </p:pic>
      <p:sp>
        <p:nvSpPr>
          <p:cNvPr id="221" name="Shape 221"/>
          <p:cNvSpPr/>
          <p:nvPr/>
        </p:nvSpPr>
        <p:spPr>
          <a:xfrm>
            <a:off x="1156685" y="1723442"/>
            <a:ext cx="5464102" cy="393701"/>
          </a:xfrm>
          <a:prstGeom prst="rect">
            <a:avLst/>
          </a:prstGeom>
          <a:solidFill>
            <a:srgbClr val="FFFFFF"/>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400">
                <a:latin typeface="+mj-lt"/>
                <a:ea typeface="+mj-ea"/>
                <a:cs typeface="+mj-cs"/>
                <a:sym typeface="Helvetica"/>
              </a:defRPr>
            </a:lvl1pPr>
          </a:lstStyle>
          <a:p>
            <a:pPr/>
            <a:r>
              <a:t>Bevölkerungsentwicklung</a:t>
            </a:r>
          </a:p>
        </p:txBody>
      </p:sp>
      <p:pic>
        <p:nvPicPr>
          <p:cNvPr id="222" name="image3.png"/>
          <p:cNvPicPr>
            <a:picLocks noChangeAspect="1"/>
          </p:cNvPicPr>
          <p:nvPr/>
        </p:nvPicPr>
        <p:blipFill>
          <a:blip r:embed="rId3">
            <a:extLst/>
          </a:blip>
          <a:stretch>
            <a:fillRect/>
          </a:stretch>
        </p:blipFill>
        <p:spPr>
          <a:xfrm>
            <a:off x="1521741" y="1625600"/>
            <a:ext cx="10007601" cy="6756401"/>
          </a:xfrm>
          <a:prstGeom prst="rect">
            <a:avLst/>
          </a:prstGeom>
          <a:ln w="12700">
            <a:miter lim="400000"/>
          </a:ln>
        </p:spPr>
      </p:pic>
      <p:pic>
        <p:nvPicPr>
          <p:cNvPr id="223" name="image6.tif"/>
          <p:cNvPicPr>
            <a:picLocks noChangeAspect="1"/>
          </p:cNvPicPr>
          <p:nvPr/>
        </p:nvPicPr>
        <p:blipFill>
          <a:blip r:embed="rId4">
            <a:extLst/>
          </a:blip>
          <a:stretch>
            <a:fillRect/>
          </a:stretch>
        </p:blipFill>
        <p:spPr>
          <a:xfrm>
            <a:off x="2958620" y="2412057"/>
            <a:ext cx="8886444" cy="6065195"/>
          </a:xfrm>
          <a:prstGeom prst="rect">
            <a:avLst/>
          </a:prstGeom>
          <a:ln w="12700">
            <a:miter lim="400000"/>
          </a:ln>
        </p:spPr>
      </p:pic>
      <p:pic>
        <p:nvPicPr>
          <p:cNvPr id="224" name="image4.png"/>
          <p:cNvPicPr>
            <a:picLocks noChangeAspect="1"/>
          </p:cNvPicPr>
          <p:nvPr/>
        </p:nvPicPr>
        <p:blipFill>
          <a:blip r:embed="rId5">
            <a:extLst/>
          </a:blip>
          <a:stretch>
            <a:fillRect/>
          </a:stretch>
        </p:blipFill>
        <p:spPr>
          <a:xfrm>
            <a:off x="6789732" y="3669117"/>
            <a:ext cx="3078555" cy="3228167"/>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nvSpPr>
        <p:spPr>
          <a:xfrm>
            <a:off x="9659867" y="8845032"/>
            <a:ext cx="1010515" cy="21074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defTabSz="457200">
              <a:spcBef>
                <a:spcPts val="100"/>
              </a:spcBef>
              <a:defRPr b="1" sz="1400">
                <a:solidFill>
                  <a:srgbClr val="252525"/>
                </a:solidFill>
                <a:latin typeface="+mn-lt"/>
                <a:ea typeface="+mn-ea"/>
                <a:cs typeface="+mn-cs"/>
                <a:sym typeface="Helvetica Neue"/>
              </a:defRPr>
            </a:lvl1pPr>
          </a:lstStyle>
          <a:p>
            <a:pPr/>
            <a:r>
              <a:t> DIW, 2014ff</a:t>
            </a:r>
          </a:p>
        </p:txBody>
      </p:sp>
      <p:sp>
        <p:nvSpPr>
          <p:cNvPr id="227" name="Shape 227"/>
          <p:cNvSpPr/>
          <p:nvPr/>
        </p:nvSpPr>
        <p:spPr>
          <a:xfrm>
            <a:off x="1220185" y="1247191"/>
            <a:ext cx="5464102"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2.Wachstumspfad BRD: </a:t>
            </a:r>
          </a:p>
        </p:txBody>
      </p:sp>
      <p:pic>
        <p:nvPicPr>
          <p:cNvPr id="228" name="image5.png"/>
          <p:cNvPicPr>
            <a:picLocks noChangeAspect="1"/>
          </p:cNvPicPr>
          <p:nvPr/>
        </p:nvPicPr>
        <p:blipFill>
          <a:blip r:embed="rId2">
            <a:extLst/>
          </a:blip>
          <a:stretch>
            <a:fillRect/>
          </a:stretch>
        </p:blipFill>
        <p:spPr>
          <a:xfrm>
            <a:off x="2165350" y="2190750"/>
            <a:ext cx="8674100" cy="5626100"/>
          </a:xfrm>
          <a:prstGeom prst="rect">
            <a:avLst/>
          </a:prstGeom>
          <a:ln w="12700">
            <a:miter lim="400000"/>
          </a:ln>
        </p:spPr>
      </p:pic>
      <p:sp>
        <p:nvSpPr>
          <p:cNvPr id="229" name="Shape 229"/>
          <p:cNvSpPr/>
          <p:nvPr/>
        </p:nvSpPr>
        <p:spPr>
          <a:xfrm>
            <a:off x="9321800" y="2720330"/>
            <a:ext cx="1270000" cy="4566940"/>
          </a:xfrm>
          <a:prstGeom prst="rect">
            <a:avLst/>
          </a:prstGeom>
          <a:solidFill>
            <a:srgbClr val="FFFFFF"/>
          </a:solidFill>
          <a:ln w="12700">
            <a:miter lim="400000"/>
          </a:ln>
        </p:spPr>
        <p:txBody>
          <a:bodyPr lIns="50800" tIns="50800" rIns="50800" bIns="50800" anchor="ctr"/>
          <a:lstStyle/>
          <a:p>
            <a:pPr>
              <a:defRPr sz="2400"/>
            </a:pPr>
          </a:p>
        </p:txBody>
      </p:sp>
      <p:sp>
        <p:nvSpPr>
          <p:cNvPr id="230" name="Shape 230"/>
          <p:cNvSpPr/>
          <p:nvPr/>
        </p:nvSpPr>
        <p:spPr>
          <a:xfrm>
            <a:off x="9397923" y="3556000"/>
            <a:ext cx="304953" cy="289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pPr>
            <a:r>
              <a:t>8</a:t>
            </a:r>
          </a:p>
          <a:p>
            <a:pPr>
              <a:defRPr sz="1800"/>
            </a:pPr>
          </a:p>
          <a:p>
            <a:pPr>
              <a:defRPr sz="1800"/>
            </a:pPr>
          </a:p>
          <a:p>
            <a:pPr>
              <a:defRPr sz="1800"/>
            </a:pPr>
            <a:r>
              <a:t>6</a:t>
            </a:r>
          </a:p>
          <a:p>
            <a:pPr>
              <a:defRPr sz="1800"/>
            </a:pPr>
          </a:p>
          <a:p>
            <a:pPr>
              <a:defRPr sz="1800"/>
            </a:pPr>
          </a:p>
          <a:p>
            <a:pPr>
              <a:defRPr sz="1800"/>
            </a:pPr>
            <a:r>
              <a:t>4</a:t>
            </a:r>
          </a:p>
          <a:p>
            <a:pPr>
              <a:defRPr sz="1800"/>
            </a:pPr>
          </a:p>
          <a:p>
            <a:pPr>
              <a:defRPr sz="1800"/>
            </a:pPr>
          </a:p>
          <a:p>
            <a:pPr>
              <a:defRPr sz="1800"/>
            </a:pPr>
            <a:r>
              <a:t>2</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nvSpPr>
        <p:spPr>
          <a:xfrm>
            <a:off x="1283684" y="1272591"/>
            <a:ext cx="6927034" cy="8636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800">
                <a:solidFill>
                  <a:srgbClr val="0B5D18"/>
                </a:solidFill>
                <a:latin typeface="+mj-lt"/>
                <a:ea typeface="+mj-ea"/>
                <a:cs typeface="+mj-cs"/>
                <a:sym typeface="Helvetica"/>
              </a:defRPr>
            </a:lvl1pPr>
          </a:lstStyle>
          <a:p>
            <a:pPr/>
            <a:r>
              <a:t>2.Expansives Wachstum: HDI und    ökologischer Fussabdruck</a:t>
            </a:r>
          </a:p>
        </p:txBody>
      </p:sp>
      <p:pic>
        <p:nvPicPr>
          <p:cNvPr id="233" name="image6.png"/>
          <p:cNvPicPr>
            <a:picLocks noChangeAspect="1"/>
          </p:cNvPicPr>
          <p:nvPr/>
        </p:nvPicPr>
        <p:blipFill>
          <a:blip r:embed="rId3">
            <a:extLst/>
          </a:blip>
          <a:stretch>
            <a:fillRect/>
          </a:stretch>
        </p:blipFill>
        <p:spPr>
          <a:xfrm>
            <a:off x="712177" y="4556152"/>
            <a:ext cx="11823184" cy="4331044"/>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7" name="image7.png"/>
          <p:cNvPicPr>
            <a:picLocks noChangeAspect="1"/>
          </p:cNvPicPr>
          <p:nvPr/>
        </p:nvPicPr>
        <p:blipFill>
          <a:blip r:embed="rId2">
            <a:extLst/>
          </a:blip>
          <a:stretch>
            <a:fillRect/>
          </a:stretch>
        </p:blipFill>
        <p:spPr>
          <a:xfrm>
            <a:off x="1600200" y="3009900"/>
            <a:ext cx="9474200" cy="5842000"/>
          </a:xfrm>
          <a:prstGeom prst="rect">
            <a:avLst/>
          </a:prstGeom>
          <a:ln w="12700">
            <a:miter lim="400000"/>
          </a:ln>
        </p:spPr>
      </p:pic>
      <p:sp>
        <p:nvSpPr>
          <p:cNvPr id="238" name="Shape 238"/>
          <p:cNvSpPr/>
          <p:nvPr/>
        </p:nvSpPr>
        <p:spPr>
          <a:xfrm>
            <a:off x="1324581" y="1231900"/>
            <a:ext cx="806963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solidFill>
                  <a:srgbClr val="0B5D18"/>
                </a:solidFill>
                <a:latin typeface="+mj-lt"/>
                <a:ea typeface="+mj-ea"/>
                <a:cs typeface="+mj-cs"/>
                <a:sym typeface="Helvetica"/>
              </a:defRPr>
            </a:pPr>
            <a:r>
              <a:t>3. Technologie: Das Konzept der Entkopplung </a:t>
            </a:r>
          </a:p>
          <a:p>
            <a:pPr algn="l">
              <a:defRPr b="1" sz="2800">
                <a:solidFill>
                  <a:srgbClr val="0B5D18"/>
                </a:solidFill>
                <a:latin typeface="+mj-lt"/>
                <a:ea typeface="+mj-ea"/>
                <a:cs typeface="+mj-cs"/>
                <a:sym typeface="Helvetica"/>
              </a:defRPr>
            </a:pPr>
            <a:r>
              <a:t>Relativ - Absolut</a:t>
            </a:r>
          </a:p>
        </p:txBody>
      </p:sp>
      <p:sp>
        <p:nvSpPr>
          <p:cNvPr id="239" name="Shape 239"/>
          <p:cNvSpPr/>
          <p:nvPr/>
        </p:nvSpPr>
        <p:spPr>
          <a:xfrm>
            <a:off x="1608297" y="8242300"/>
            <a:ext cx="7502204" cy="6350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400">
                <a:latin typeface="+mj-lt"/>
                <a:ea typeface="+mj-ea"/>
                <a:cs typeface="+mj-cs"/>
                <a:sym typeface="Helvetica"/>
              </a:defRPr>
            </a:pPr>
            <a:r>
              <a:t>UNEP 2011, 2016: International Resource Panel                                                                    </a:t>
            </a:r>
          </a:p>
          <a:p>
            <a:pPr>
              <a:defRPr b="1" sz="1400">
                <a:latin typeface="+mj-lt"/>
                <a:ea typeface="+mj-ea"/>
                <a:cs typeface="+mj-cs"/>
                <a:sym typeface="Helvetica"/>
              </a:defRPr>
            </a:pPr>
            <a:r>
              <a:t>                                                                                        </a:t>
            </a:r>
            <a:r>
              <a:rPr b="0" sz="2100">
                <a:latin typeface="Helvetica Light"/>
                <a:ea typeface="Helvetica Light"/>
                <a:cs typeface="Helvetica Light"/>
                <a:sym typeface="Helvetica Light"/>
              </a:rPr>
              <a:t>                      </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